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256" r:id="rId2"/>
    <p:sldId id="280" r:id="rId3"/>
    <p:sldId id="257" r:id="rId4"/>
    <p:sldId id="258" r:id="rId5"/>
    <p:sldId id="260" r:id="rId6"/>
    <p:sldId id="2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3594" autoAdjust="0"/>
  </p:normalViewPr>
  <p:slideViewPr>
    <p:cSldViewPr>
      <p:cViewPr>
        <p:scale>
          <a:sx n="90" d="100"/>
          <a:sy n="90" d="100"/>
        </p:scale>
        <p:origin x="-145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8F0A83-0A32-48E5-8C8F-568D4BB4DDAD}" type="datetimeFigureOut">
              <a:rPr lang="en-US" smtClean="0"/>
              <a:t>10/25/2019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71A811-06F0-45E6-807B-DFBCA257A0A1}" type="slidenum">
              <a:rPr lang="en-US" smtClean="0"/>
              <a:t>‹#›</a:t>
            </a:fld>
            <a:endParaRPr lang="en-US" dirty="0"/>
          </a:p>
        </p:txBody>
      </p:sp>
    </p:spTree>
    <p:extLst>
      <p:ext uri="{BB962C8B-B14F-4D97-AF65-F5344CB8AC3E}">
        <p14:creationId xmlns:p14="http://schemas.microsoft.com/office/powerpoint/2010/main" val="2764813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lgn="l">
              <a:lnSpc>
                <a:spcPct val="200000"/>
              </a:lnSpc>
              <a:buFont typeface="Wingdings" pitchFamily="2" charset="2"/>
              <a:buChar char="v"/>
            </a:pPr>
            <a:endParaRPr lang="en-US" sz="1600" dirty="0" smtClean="0"/>
          </a:p>
          <a:p>
            <a:pPr marL="800100" lvl="1" indent="-342900" algn="l">
              <a:lnSpc>
                <a:spcPct val="200000"/>
              </a:lnSpc>
              <a:buFont typeface="Wingdings" pitchFamily="2" charset="2"/>
              <a:buChar char="v"/>
            </a:pPr>
            <a:r>
              <a:rPr lang="en-US" sz="1600" dirty="0" smtClean="0"/>
              <a:t>This slide is addressing</a:t>
            </a:r>
            <a:r>
              <a:rPr lang="en-US" sz="1600" baseline="0" dirty="0" smtClean="0"/>
              <a:t> what is affecting sea ecosystem </a:t>
            </a:r>
          </a:p>
          <a:p>
            <a:pPr marL="800100" lvl="1" indent="-342900" algn="l">
              <a:lnSpc>
                <a:spcPct val="200000"/>
              </a:lnSpc>
              <a:buFont typeface="Wingdings" pitchFamily="2" charset="2"/>
              <a:buChar char="v"/>
            </a:pPr>
            <a:r>
              <a:rPr lang="en-US" sz="1600" dirty="0" smtClean="0"/>
              <a:t>The issue of eutrophication seem to have been compromising the resilience of the coral stylophora in red sea due to global change</a:t>
            </a:r>
          </a:p>
          <a:p>
            <a:pPr marL="800100" lvl="1" indent="-342900" algn="l">
              <a:lnSpc>
                <a:spcPct val="200000"/>
              </a:lnSpc>
              <a:buFont typeface="Wingdings" pitchFamily="2" charset="2"/>
              <a:buChar char="v"/>
            </a:pPr>
            <a:r>
              <a:rPr lang="en-US" sz="1600" dirty="0" smtClean="0"/>
              <a:t>The ecosystem of the coral reef id being affected by certain stressors of environment</a:t>
            </a:r>
          </a:p>
          <a:p>
            <a:pPr marL="800100" lvl="1" indent="-342900" algn="l">
              <a:lnSpc>
                <a:spcPct val="200000"/>
              </a:lnSpc>
              <a:buFont typeface="Wingdings" pitchFamily="2" charset="2"/>
              <a:buChar char="v"/>
            </a:pPr>
            <a:r>
              <a:rPr lang="en-US" sz="1600" dirty="0" smtClean="0"/>
              <a:t>The major contributing factors for this include </a:t>
            </a:r>
          </a:p>
          <a:p>
            <a:pPr marL="800100" lvl="1" indent="-342900" algn="l">
              <a:lnSpc>
                <a:spcPct val="200000"/>
              </a:lnSpc>
              <a:buFont typeface="Wingdings" pitchFamily="2" charset="2"/>
              <a:buChar char="v"/>
            </a:pPr>
            <a:r>
              <a:rPr lang="en-US" sz="1600" dirty="0" smtClean="0"/>
              <a:t>Decreased PH value of water in the sea</a:t>
            </a:r>
          </a:p>
          <a:p>
            <a:pPr marL="800100" lvl="1" indent="-342900" algn="l">
              <a:lnSpc>
                <a:spcPct val="200000"/>
              </a:lnSpc>
              <a:buFont typeface="Wingdings" pitchFamily="2" charset="2"/>
              <a:buChar char="v"/>
            </a:pPr>
            <a:r>
              <a:rPr lang="en-US" sz="1600" dirty="0" smtClean="0"/>
              <a:t>Elevation of temperature   </a:t>
            </a:r>
          </a:p>
          <a:p>
            <a:pPr marL="800100" lvl="1" indent="-342900">
              <a:lnSpc>
                <a:spcPct val="200000"/>
              </a:lnSpc>
              <a:buFont typeface="Wingdings" pitchFamily="2" charset="2"/>
              <a:buChar char="Ø"/>
            </a:pPr>
            <a:endParaRPr lang="en-US" sz="1600" dirty="0" smtClean="0"/>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a:t>
            </a:fld>
            <a:endParaRPr lang="en-US" dirty="0"/>
          </a:p>
        </p:txBody>
      </p:sp>
    </p:spTree>
    <p:extLst>
      <p:ext uri="{BB962C8B-B14F-4D97-AF65-F5344CB8AC3E}">
        <p14:creationId xmlns:p14="http://schemas.microsoft.com/office/powerpoint/2010/main" val="1115683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buFont typeface="Wingdings" pitchFamily="2" charset="2"/>
              <a:buChar char="v"/>
            </a:pPr>
            <a:r>
              <a:rPr lang="en-US" dirty="0" smtClean="0">
                <a:latin typeface="Times New Roman" pitchFamily="18" charset="0"/>
                <a:cs typeface="Times New Roman" pitchFamily="18" charset="0"/>
              </a:rPr>
              <a:t>The issue of eutrophication seem to have been compromising the resilience of the coral stylophora in red sea due to global change</a:t>
            </a:r>
          </a:p>
          <a:p>
            <a:pPr marL="800100" lvl="1" indent="-342900">
              <a:buFont typeface="Wingdings" pitchFamily="2" charset="2"/>
              <a:buChar char="v"/>
            </a:pPr>
            <a:r>
              <a:rPr lang="en-US" dirty="0" smtClean="0">
                <a:latin typeface="Times New Roman" pitchFamily="18" charset="0"/>
                <a:cs typeface="Times New Roman" pitchFamily="18" charset="0"/>
              </a:rPr>
              <a:t>The ecosystem of the coral reef id being affected by certain stressors of environment</a:t>
            </a:r>
          </a:p>
          <a:p>
            <a:pPr marL="800100" lvl="1" indent="-342900">
              <a:buFont typeface="Wingdings" pitchFamily="2" charset="2"/>
              <a:buChar char="v"/>
            </a:pPr>
            <a:r>
              <a:rPr lang="en-US" dirty="0" smtClean="0">
                <a:latin typeface="Times New Roman" pitchFamily="18" charset="0"/>
                <a:cs typeface="Times New Roman" pitchFamily="18" charset="0"/>
              </a:rPr>
              <a:t>The major contributing factors for this include:</a:t>
            </a:r>
          </a:p>
          <a:p>
            <a:pPr marL="800100" lvl="1" indent="-342900">
              <a:buFont typeface="+mj-lt"/>
              <a:buAutoNum type="arabicPeriod"/>
            </a:pPr>
            <a:r>
              <a:rPr lang="en-US" dirty="0" smtClean="0">
                <a:latin typeface="Times New Roman" pitchFamily="18" charset="0"/>
                <a:cs typeface="Times New Roman" pitchFamily="18" charset="0"/>
              </a:rPr>
              <a:t>Decreased PH value of water in the sea</a:t>
            </a:r>
          </a:p>
          <a:p>
            <a:pPr marL="800100" lvl="1" indent="-342900">
              <a:buFont typeface="+mj-lt"/>
              <a:buAutoNum type="arabicPeriod"/>
            </a:pPr>
            <a:r>
              <a:rPr lang="en-US" dirty="0" smtClean="0">
                <a:latin typeface="Times New Roman" pitchFamily="18" charset="0"/>
                <a:cs typeface="Times New Roman" pitchFamily="18" charset="0"/>
              </a:rPr>
              <a:t>Elevation of temperature   </a:t>
            </a:r>
          </a:p>
          <a:p>
            <a:pPr marL="800100" lvl="1" indent="-342900">
              <a:buFont typeface="Wingdings" pitchFamily="2" charset="2"/>
              <a:buChar char="Ø"/>
            </a:pPr>
            <a:endParaRPr lang="en-US" dirty="0" smtClean="0">
              <a:latin typeface="Times New Roman" pitchFamily="18" charset="0"/>
              <a:cs typeface="Times New Roman" pitchFamily="18" charset="0"/>
            </a:endParaRPr>
          </a:p>
          <a:p>
            <a:pPr marL="114300" indent="0">
              <a:buNone/>
            </a:pP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a:t>
            </a:fld>
            <a:endParaRPr lang="en-US" dirty="0"/>
          </a:p>
        </p:txBody>
      </p:sp>
    </p:spTree>
    <p:extLst>
      <p:ext uri="{BB962C8B-B14F-4D97-AF65-F5344CB8AC3E}">
        <p14:creationId xmlns:p14="http://schemas.microsoft.com/office/powerpoint/2010/main" val="891401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 discussing</a:t>
            </a:r>
            <a:r>
              <a:rPr lang="en-US" baseline="0" dirty="0" smtClean="0"/>
              <a:t> local stressors of the coral reefs and how coastal development is becoming threat to coral reef ecosystem</a:t>
            </a:r>
          </a:p>
          <a:p>
            <a:r>
              <a:rPr lang="en-US" baseline="0" dirty="0" smtClean="0"/>
              <a:t>Acidification and global warming need to be controlled to avoid major threats</a:t>
            </a:r>
          </a:p>
          <a:p>
            <a:r>
              <a:rPr lang="en-US" baseline="0" dirty="0" smtClean="0"/>
              <a:t>Minimizing industrial effluent can help solve this issue </a:t>
            </a: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3</a:t>
            </a:fld>
            <a:endParaRPr lang="en-US" dirty="0"/>
          </a:p>
        </p:txBody>
      </p:sp>
    </p:spTree>
    <p:extLst>
      <p:ext uri="{BB962C8B-B14F-4D97-AF65-F5344CB8AC3E}">
        <p14:creationId xmlns:p14="http://schemas.microsoft.com/office/powerpoint/2010/main" val="75948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is addressing how </a:t>
            </a:r>
            <a:r>
              <a:rPr lang="en-US" dirty="0" smtClean="0"/>
              <a:t>We can understand the effects of climate change on the environment by considering three things that are </a:t>
            </a:r>
          </a:p>
          <a:p>
            <a:r>
              <a:rPr lang="en-US" dirty="0" smtClean="0"/>
              <a:t>Increased nutrients </a:t>
            </a:r>
          </a:p>
          <a:p>
            <a:r>
              <a:rPr lang="en-US" dirty="0" smtClean="0"/>
              <a:t>Global warming </a:t>
            </a:r>
          </a:p>
          <a:p>
            <a:r>
              <a:rPr lang="en-US" dirty="0" smtClean="0"/>
              <a:t>Acidification </a:t>
            </a:r>
          </a:p>
        </p:txBody>
      </p:sp>
      <p:sp>
        <p:nvSpPr>
          <p:cNvPr id="4" name="Slide Number Placeholder 3"/>
          <p:cNvSpPr>
            <a:spLocks noGrp="1"/>
          </p:cNvSpPr>
          <p:nvPr>
            <p:ph type="sldNum" sz="quarter" idx="10"/>
          </p:nvPr>
        </p:nvSpPr>
        <p:spPr/>
        <p:txBody>
          <a:bodyPr/>
          <a:lstStyle/>
          <a:p>
            <a:fld id="{0471A811-06F0-45E6-807B-DFBCA257A0A1}" type="slidenum">
              <a:rPr lang="en-US" smtClean="0"/>
              <a:t>4</a:t>
            </a:fld>
            <a:endParaRPr lang="en-US" dirty="0"/>
          </a:p>
        </p:txBody>
      </p:sp>
    </p:spTree>
    <p:extLst>
      <p:ext uri="{BB962C8B-B14F-4D97-AF65-F5344CB8AC3E}">
        <p14:creationId xmlns:p14="http://schemas.microsoft.com/office/powerpoint/2010/main" val="2407819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slide</a:t>
            </a:r>
            <a:r>
              <a:rPr lang="en-US" baseline="0" dirty="0" smtClean="0">
                <a:latin typeface="Times New Roman" pitchFamily="18" charset="0"/>
                <a:cs typeface="Times New Roman" pitchFamily="18" charset="0"/>
              </a:rPr>
              <a:t> is talking of a brief introduction to the eutrophication in relation to growth of coral reefs and the way global warming and acidification are becoming threat to the oceans. The key concerns here are that the</a:t>
            </a:r>
            <a:r>
              <a:rPr lang="en-US" dirty="0" smtClean="0">
                <a:latin typeface="Times New Roman" pitchFamily="18" charset="0"/>
                <a:cs typeface="Times New Roman" pitchFamily="18" charset="0"/>
              </a:rPr>
              <a:t> growth of coral reefs globally has been a challenge due to continuous change in environment </a:t>
            </a:r>
          </a:p>
          <a:p>
            <a:r>
              <a:rPr lang="en-US" dirty="0" smtClean="0">
                <a:latin typeface="Times New Roman" pitchFamily="18" charset="0"/>
                <a:cs typeface="Times New Roman" pitchFamily="18" charset="0"/>
              </a:rPr>
              <a:t>The key threat factors here are acidification in ocean and global warming</a:t>
            </a:r>
          </a:p>
          <a:p>
            <a:r>
              <a:rPr lang="en-US" dirty="0" smtClean="0">
                <a:latin typeface="Times New Roman" pitchFamily="18" charset="0"/>
                <a:cs typeface="Times New Roman" pitchFamily="18" charset="0"/>
              </a:rPr>
              <a:t>Global warming and acidification have placed both Atlantic and Pacific ocean into a mess</a:t>
            </a:r>
          </a:p>
          <a:p>
            <a:r>
              <a:rPr lang="en-US" dirty="0" smtClean="0">
                <a:latin typeface="Times New Roman" pitchFamily="18" charset="0"/>
                <a:cs typeface="Times New Roman" pitchFamily="18" charset="0"/>
              </a:rPr>
              <a:t>These two oceans are in a devastating state</a:t>
            </a:r>
          </a:p>
          <a:p>
            <a:r>
              <a:rPr lang="en-US" dirty="0" smtClean="0">
                <a:latin typeface="Times New Roman" pitchFamily="18" charset="0"/>
                <a:cs typeface="Times New Roman" pitchFamily="18" charset="0"/>
              </a:rPr>
              <a:t>The growth of coral reefs is uncertain since it has been suppressed </a:t>
            </a:r>
          </a:p>
          <a:p>
            <a:r>
              <a:rPr lang="en-US" dirty="0" smtClean="0">
                <a:latin typeface="Times New Roman" pitchFamily="18" charset="0"/>
                <a:cs typeface="Times New Roman" pitchFamily="18" charset="0"/>
              </a:rPr>
              <a:t>The only way to predict the consequences of environmental changes globally is through experimentation </a:t>
            </a:r>
          </a:p>
          <a:p>
            <a:r>
              <a:rPr lang="en-US" dirty="0" smtClean="0">
                <a:latin typeface="Times New Roman" pitchFamily="18" charset="0"/>
                <a:cs typeface="Times New Roman" pitchFamily="18" charset="0"/>
              </a:rPr>
              <a:t> </a:t>
            </a:r>
            <a:endParaRPr lang="en-US" baseline="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5</a:t>
            </a:fld>
            <a:endParaRPr lang="en-US" dirty="0"/>
          </a:p>
        </p:txBody>
      </p:sp>
    </p:spTree>
    <p:extLst>
      <p:ext uri="{BB962C8B-B14F-4D97-AF65-F5344CB8AC3E}">
        <p14:creationId xmlns:p14="http://schemas.microsoft.com/office/powerpoint/2010/main" val="1251492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latin typeface="Times New Roman" pitchFamily="18" charset="0"/>
                <a:cs typeface="Times New Roman" pitchFamily="18" charset="0"/>
              </a:rPr>
              <a:t>This</a:t>
            </a:r>
            <a:r>
              <a:rPr lang="en-US" sz="1200" b="1" baseline="0" dirty="0" smtClean="0">
                <a:latin typeface="Times New Roman" pitchFamily="18" charset="0"/>
                <a:cs typeface="Times New Roman" pitchFamily="18" charset="0"/>
              </a:rPr>
              <a:t> slide is trying to find out whether it is </a:t>
            </a:r>
            <a:r>
              <a:rPr lang="en-US" sz="1200" b="1" dirty="0" smtClean="0">
                <a:latin typeface="Times New Roman" pitchFamily="18" charset="0"/>
                <a:cs typeface="Times New Roman" pitchFamily="18" charset="0"/>
              </a:rPr>
              <a:t>global warming and acidification in ocean that can only lead to compromised resilience for coral reefs .</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Apart from deterioration of the oceanic ecosystem due to acidification and warming there are other factors that affect oceanic environment due to certain disturbances </a:t>
            </a:r>
          </a:p>
          <a:p>
            <a:r>
              <a:rPr lang="en-US" dirty="0" smtClean="0">
                <a:latin typeface="Times New Roman" pitchFamily="18" charset="0"/>
                <a:cs typeface="Times New Roman" pitchFamily="18" charset="0"/>
              </a:rPr>
              <a:t>These factors are as follows </a:t>
            </a:r>
          </a:p>
          <a:p>
            <a:pPr marL="514350" indent="-514350">
              <a:buFont typeface="+mj-lt"/>
              <a:buAutoNum type="romanLcPeriod"/>
            </a:pPr>
            <a:r>
              <a:rPr lang="en-US" dirty="0" smtClean="0">
                <a:latin typeface="Times New Roman" pitchFamily="18" charset="0"/>
                <a:cs typeface="Times New Roman" pitchFamily="18" charset="0"/>
              </a:rPr>
              <a:t>Mining </a:t>
            </a:r>
          </a:p>
          <a:p>
            <a:pPr marL="514350" indent="-514350">
              <a:buFont typeface="+mj-lt"/>
              <a:buAutoNum type="romanLcPeriod"/>
            </a:pPr>
            <a:r>
              <a:rPr lang="en-US" dirty="0" smtClean="0">
                <a:latin typeface="Times New Roman" pitchFamily="18" charset="0"/>
                <a:cs typeface="Times New Roman" pitchFamily="18" charset="0"/>
              </a:rPr>
              <a:t>Finishing </a:t>
            </a:r>
          </a:p>
          <a:p>
            <a:pPr marL="514350" indent="-514350">
              <a:buFont typeface="+mj-lt"/>
              <a:buAutoNum type="romanLcPeriod"/>
            </a:pPr>
            <a:r>
              <a:rPr lang="en-US" dirty="0" smtClean="0">
                <a:latin typeface="Times New Roman" pitchFamily="18" charset="0"/>
                <a:cs typeface="Times New Roman" pitchFamily="18" charset="0"/>
              </a:rPr>
              <a:t>Pollution </a:t>
            </a:r>
          </a:p>
          <a:p>
            <a:pPr marL="514350" indent="-514350">
              <a:buFont typeface="+mj-lt"/>
              <a:buAutoNum type="romanLcPeriod"/>
            </a:pPr>
            <a:r>
              <a:rPr lang="en-US" dirty="0" smtClean="0">
                <a:latin typeface="Times New Roman" pitchFamily="18" charset="0"/>
                <a:cs typeface="Times New Roman" pitchFamily="18" charset="0"/>
              </a:rPr>
              <a:t>Nutrients run-offs </a:t>
            </a:r>
          </a:p>
          <a:p>
            <a:pPr marL="0" indent="0">
              <a:buNone/>
            </a:pPr>
            <a:r>
              <a:rPr lang="en-US" dirty="0" smtClean="0">
                <a:latin typeface="Times New Roman" pitchFamily="18" charset="0"/>
                <a:cs typeface="Times New Roman" pitchFamily="18" charset="0"/>
              </a:rPr>
              <a:t>It is true that with increased nutrient inputs coming from use of chemicals, fertilizers, disposal of human wastes, burning of fossil fuels as well as increased Nitrogen (iv) oxide in the atmosphere contribute to eutrophication is oceans. </a:t>
            </a:r>
          </a:p>
          <a:p>
            <a:pPr marL="0" indent="0">
              <a:buNone/>
            </a:pPr>
            <a:r>
              <a:rPr lang="en-US" dirty="0" smtClean="0">
                <a:latin typeface="Times New Roman" pitchFamily="18" charset="0"/>
                <a:cs typeface="Times New Roman" pitchFamily="18" charset="0"/>
              </a:rPr>
              <a:t>In reality nutrients are vitals as they support growth of coral reefs but if they are excessully used end up destroying the entire coral reefs in oceans</a:t>
            </a:r>
          </a:p>
          <a:p>
            <a:pPr marL="0" indent="0">
              <a:buNone/>
            </a:pPr>
            <a:endParaRPr lang="en-US" dirty="0" smtClean="0">
              <a:latin typeface="Times New Roman" pitchFamily="18" charset="0"/>
              <a:cs typeface="Times New Roman" pitchFamily="18" charset="0"/>
            </a:endParaRPr>
          </a:p>
          <a:p>
            <a:endParaRPr lang="en-US" dirty="0" smtClean="0"/>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6</a:t>
            </a:fld>
            <a:endParaRPr lang="en-US" dirty="0"/>
          </a:p>
        </p:txBody>
      </p:sp>
    </p:spTree>
    <p:extLst>
      <p:ext uri="{BB962C8B-B14F-4D97-AF65-F5344CB8AC3E}">
        <p14:creationId xmlns:p14="http://schemas.microsoft.com/office/powerpoint/2010/main" val="3538828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is talking about the impacts of excess nutrients on coral reefs </a:t>
            </a:r>
          </a:p>
          <a:p>
            <a:r>
              <a:rPr lang="en-US" sz="1200" dirty="0" smtClean="0">
                <a:latin typeface="Times New Roman" pitchFamily="18" charset="0"/>
                <a:cs typeface="Times New Roman" pitchFamily="18" charset="0"/>
              </a:rPr>
              <a:t>As discussed in the slide above, nutrients plays a very critical role as they support the growth of coral reefs</a:t>
            </a:r>
          </a:p>
          <a:p>
            <a:r>
              <a:rPr lang="en-US" sz="1200" dirty="0" smtClean="0">
                <a:latin typeface="Times New Roman" pitchFamily="18" charset="0"/>
                <a:cs typeface="Times New Roman" pitchFamily="18" charset="0"/>
              </a:rPr>
              <a:t>Now some times people enriches the environment with phosphorous and nitrogen nutrients that results into a shifted growth reefs in the ecosystem </a:t>
            </a:r>
          </a:p>
          <a:p>
            <a:r>
              <a:rPr lang="en-US" sz="1200" dirty="0" smtClean="0">
                <a:latin typeface="Times New Roman" pitchFamily="18" charset="0"/>
                <a:cs typeface="Times New Roman" pitchFamily="18" charset="0"/>
              </a:rPr>
              <a:t>The nutrients if used in excess make the coral reefs to loose diversity as well as their cover</a:t>
            </a:r>
          </a:p>
          <a:p>
            <a:r>
              <a:rPr lang="en-US" sz="1200" dirty="0" smtClean="0">
                <a:latin typeface="Times New Roman" pitchFamily="18" charset="0"/>
                <a:cs typeface="Times New Roman" pitchFamily="18" charset="0"/>
              </a:rPr>
              <a:t>Bleaching can also occur </a:t>
            </a:r>
          </a:p>
          <a:p>
            <a:r>
              <a:rPr lang="en-US" sz="1200" dirty="0" smtClean="0">
                <a:latin typeface="Times New Roman" pitchFamily="18" charset="0"/>
                <a:cs typeface="Times New Roman" pitchFamily="18" charset="0"/>
              </a:rPr>
              <a:t>More nutrients increases benthic microalgae coverage that usually </a:t>
            </a:r>
          </a:p>
          <a:p>
            <a:r>
              <a:rPr lang="en-US" sz="1200" dirty="0" smtClean="0">
                <a:latin typeface="Times New Roman" pitchFamily="18" charset="0"/>
                <a:cs typeface="Times New Roman" pitchFamily="18" charset="0"/>
              </a:rPr>
              <a:t>There is increased competition for substrate that are available in the reefs </a:t>
            </a:r>
          </a:p>
          <a:p>
            <a:r>
              <a:rPr lang="en-US" sz="1200" dirty="0" smtClean="0">
                <a:latin typeface="Times New Roman" pitchFamily="18" charset="0"/>
                <a:cs typeface="Times New Roman" pitchFamily="18" charset="0"/>
              </a:rPr>
              <a:t>Some times nutrients act as sediment for trapping substances and as such light penetration can be affected due to reduced depth </a:t>
            </a:r>
          </a:p>
        </p:txBody>
      </p:sp>
      <p:sp>
        <p:nvSpPr>
          <p:cNvPr id="4" name="Slide Number Placeholder 3"/>
          <p:cNvSpPr>
            <a:spLocks noGrp="1"/>
          </p:cNvSpPr>
          <p:nvPr>
            <p:ph type="sldNum" sz="quarter" idx="10"/>
          </p:nvPr>
        </p:nvSpPr>
        <p:spPr/>
        <p:txBody>
          <a:bodyPr/>
          <a:lstStyle/>
          <a:p>
            <a:fld id="{0471A811-06F0-45E6-807B-DFBCA257A0A1}" type="slidenum">
              <a:rPr lang="en-US" smtClean="0"/>
              <a:t>7</a:t>
            </a:fld>
            <a:endParaRPr lang="en-US" dirty="0"/>
          </a:p>
        </p:txBody>
      </p:sp>
    </p:spTree>
    <p:extLst>
      <p:ext uri="{BB962C8B-B14F-4D97-AF65-F5344CB8AC3E}">
        <p14:creationId xmlns:p14="http://schemas.microsoft.com/office/powerpoint/2010/main" val="3394439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There is a prediction that, if the health of coral reefs ecosystem declines due to excess nutrients pumped to them, the cause will </a:t>
            </a:r>
          </a:p>
          <a:p>
            <a:r>
              <a:rPr lang="en-US" sz="1200" dirty="0" smtClean="0">
                <a:latin typeface="Times New Roman" pitchFamily="18" charset="0"/>
                <a:cs typeface="Times New Roman" pitchFamily="18" charset="0"/>
              </a:rPr>
              <a:t>be increased level of carbon( iv) oxide in the atmosphere</a:t>
            </a:r>
          </a:p>
          <a:p>
            <a:r>
              <a:rPr lang="en-US" sz="1200" dirty="0" smtClean="0">
                <a:latin typeface="Times New Roman" pitchFamily="18" charset="0"/>
                <a:cs typeface="Times New Roman" pitchFamily="18" charset="0"/>
              </a:rPr>
              <a:t>This increased carbon (iv)  oxide will in turn results into acidification in ocean as well as global warming</a:t>
            </a:r>
          </a:p>
          <a:p>
            <a:r>
              <a:rPr lang="en-US" sz="1200" dirty="0" smtClean="0">
                <a:latin typeface="Times New Roman" pitchFamily="18" charset="0"/>
                <a:cs typeface="Times New Roman" pitchFamily="18" charset="0"/>
              </a:rPr>
              <a:t>Also, the combination of increased temperature, decreased pH value and nutrient elevation affects coral reefs growth detrimentally</a:t>
            </a:r>
          </a:p>
          <a:p>
            <a:r>
              <a:rPr lang="en-US" sz="1200" dirty="0" smtClean="0">
                <a:latin typeface="Times New Roman" pitchFamily="18" charset="0"/>
                <a:cs typeface="Times New Roman" pitchFamily="18" charset="0"/>
              </a:rPr>
              <a:t>The consequence of increased nutrients like pco</a:t>
            </a:r>
            <a:r>
              <a:rPr lang="en-US" sz="800" dirty="0" smtClean="0">
                <a:latin typeface="Times New Roman" pitchFamily="18" charset="0"/>
                <a:cs typeface="Times New Roman" pitchFamily="18" charset="0"/>
              </a:rPr>
              <a:t>2 </a:t>
            </a:r>
            <a:r>
              <a:rPr lang="en-US" sz="1400" dirty="0" smtClean="0">
                <a:latin typeface="Times New Roman" pitchFamily="18" charset="0"/>
                <a:cs typeface="Times New Roman" pitchFamily="18" charset="0"/>
              </a:rPr>
              <a:t> contributes to an increased rate of growth for Acropora Cervicornis contrary to nutrients </a:t>
            </a:r>
          </a:p>
          <a:p>
            <a:r>
              <a:rPr lang="en-US" sz="1400" dirty="0" smtClean="0">
                <a:latin typeface="Times New Roman" pitchFamily="18" charset="0"/>
                <a:cs typeface="Times New Roman" pitchFamily="18" charset="0"/>
              </a:rPr>
              <a:t>However, high consumption of phosphate and nitrates have a decreased rate of growth</a:t>
            </a:r>
          </a:p>
          <a:p>
            <a:endParaRPr lang="en-US" sz="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8</a:t>
            </a:fld>
            <a:endParaRPr lang="en-US" dirty="0"/>
          </a:p>
        </p:txBody>
      </p:sp>
    </p:spTree>
    <p:extLst>
      <p:ext uri="{BB962C8B-B14F-4D97-AF65-F5344CB8AC3E}">
        <p14:creationId xmlns:p14="http://schemas.microsoft.com/office/powerpoint/2010/main" val="205595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According to the data gathered by Emily et al, p. 72, it is clear that, coral reefs gains more benefits when nutrients are added to them especially phosphorus</a:t>
            </a:r>
          </a:p>
          <a:p>
            <a:r>
              <a:rPr lang="en-US" sz="1200" dirty="0" smtClean="0">
                <a:latin typeface="Times New Roman" pitchFamily="18" charset="0"/>
                <a:cs typeface="Times New Roman" pitchFamily="18" charset="0"/>
              </a:rPr>
              <a:t>This offers protection to coral in case of bleaching </a:t>
            </a:r>
          </a:p>
          <a:p>
            <a:r>
              <a:rPr lang="en-US" sz="1200" dirty="0" smtClean="0">
                <a:latin typeface="Times New Roman" pitchFamily="18" charset="0"/>
                <a:cs typeface="Times New Roman" pitchFamily="18" charset="0"/>
              </a:rPr>
              <a:t>In some case Emily p 72 argues that, coral are more in environment where carbon dioxide is elevated</a:t>
            </a:r>
          </a:p>
          <a:p>
            <a:r>
              <a:rPr lang="en-US" sz="1200" dirty="0" smtClean="0">
                <a:latin typeface="Times New Roman" pitchFamily="18" charset="0"/>
                <a:cs typeface="Times New Roman" pitchFamily="18" charset="0"/>
              </a:rPr>
              <a:t>The nutrients responds to any acidic condition </a:t>
            </a:r>
          </a:p>
          <a:p>
            <a:r>
              <a:rPr lang="en-US" sz="1200" dirty="0" smtClean="0">
                <a:latin typeface="Times New Roman" pitchFamily="18" charset="0"/>
                <a:cs typeface="Times New Roman" pitchFamily="18" charset="0"/>
              </a:rPr>
              <a:t>The environmental stressors as mentioned earlier cause shifts and disturbances of holobiont</a:t>
            </a:r>
          </a:p>
          <a:p>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9</a:t>
            </a:fld>
            <a:endParaRPr lang="en-US" dirty="0"/>
          </a:p>
        </p:txBody>
      </p:sp>
    </p:spTree>
    <p:extLst>
      <p:ext uri="{BB962C8B-B14F-4D97-AF65-F5344CB8AC3E}">
        <p14:creationId xmlns:p14="http://schemas.microsoft.com/office/powerpoint/2010/main" val="707011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This slide shows that under the methodologies used by Emily et al,p702,  an experimental design was used to collect some stylophora pistillata colonies</a:t>
            </a:r>
          </a:p>
          <a:p>
            <a:r>
              <a:rPr lang="en-US" sz="1200" dirty="0" smtClean="0">
                <a:latin typeface="Times New Roman" pitchFamily="18" charset="0"/>
                <a:cs typeface="Times New Roman" pitchFamily="18" charset="0"/>
              </a:rPr>
              <a:t>They were  at a depth of eight meters around Gulf of Aqaba</a:t>
            </a:r>
          </a:p>
          <a:p>
            <a:r>
              <a:rPr lang="en-US" sz="1200" dirty="0" smtClean="0">
                <a:latin typeface="Times New Roman" pitchFamily="18" charset="0"/>
                <a:cs typeface="Times New Roman" pitchFamily="18" charset="0"/>
              </a:rPr>
              <a:t>The idea was do get see how pH value, temperature and nutrients affected the organisms</a:t>
            </a:r>
          </a:p>
          <a:p>
            <a:r>
              <a:rPr lang="en-US" sz="1200" dirty="0" smtClean="0">
                <a:latin typeface="Times New Roman" pitchFamily="18" charset="0"/>
                <a:cs typeface="Times New Roman" pitchFamily="18" charset="0"/>
              </a:rPr>
              <a:t> For the study water from Gulf of Aqaba was used as seawater with slight adjustment of its pH value</a:t>
            </a:r>
          </a:p>
          <a:p>
            <a:r>
              <a:rPr lang="en-US" sz="1200" dirty="0" smtClean="0">
                <a:latin typeface="Times New Roman" pitchFamily="18" charset="0"/>
                <a:cs typeface="Times New Roman" pitchFamily="18" charset="0"/>
              </a:rPr>
              <a:t>The temperature was controlled through heating </a:t>
            </a:r>
          </a:p>
          <a:p>
            <a:r>
              <a:rPr lang="en-US" sz="1200" dirty="0" smtClean="0">
                <a:latin typeface="Times New Roman" pitchFamily="18" charset="0"/>
                <a:cs typeface="Times New Roman" pitchFamily="18" charset="0"/>
              </a:rPr>
              <a:t>Carbon (iv) oxide gas was put as way of lowering pH value of seawater </a:t>
            </a:r>
          </a:p>
        </p:txBody>
      </p:sp>
      <p:sp>
        <p:nvSpPr>
          <p:cNvPr id="4" name="Slide Number Placeholder 3"/>
          <p:cNvSpPr>
            <a:spLocks noGrp="1"/>
          </p:cNvSpPr>
          <p:nvPr>
            <p:ph type="sldNum" sz="quarter" idx="10"/>
          </p:nvPr>
        </p:nvSpPr>
        <p:spPr/>
        <p:txBody>
          <a:bodyPr/>
          <a:lstStyle/>
          <a:p>
            <a:fld id="{0471A811-06F0-45E6-807B-DFBCA257A0A1}" type="slidenum">
              <a:rPr lang="en-US" smtClean="0"/>
              <a:t>10</a:t>
            </a:fld>
            <a:endParaRPr lang="en-US" dirty="0"/>
          </a:p>
        </p:txBody>
      </p:sp>
    </p:spTree>
    <p:extLst>
      <p:ext uri="{BB962C8B-B14F-4D97-AF65-F5344CB8AC3E}">
        <p14:creationId xmlns:p14="http://schemas.microsoft.com/office/powerpoint/2010/main" val="1415232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
            </a:pPr>
            <a:r>
              <a:rPr lang="en-US" sz="1200" dirty="0" smtClean="0">
                <a:latin typeface="Times New Roman" pitchFamily="18" charset="0"/>
                <a:cs typeface="Times New Roman" pitchFamily="18" charset="0"/>
              </a:rPr>
              <a:t>The study aimed at investigating the respiration and photosynthesis of coral reefs when exposed to temperature, pH value and carbon n(iv) oxide.</a:t>
            </a:r>
          </a:p>
          <a:p>
            <a:pPr>
              <a:buFont typeface="Wingdings" pitchFamily="2" charset="2"/>
              <a:buChar char="§"/>
            </a:pPr>
            <a:r>
              <a:rPr lang="en-US" sz="1200" dirty="0" smtClean="0">
                <a:latin typeface="Times New Roman" pitchFamily="18" charset="0"/>
                <a:cs typeface="Times New Roman" pitchFamily="18" charset="0"/>
              </a:rPr>
              <a:t>Within 20 minutes there was dark acclimation of s. pistilla </a:t>
            </a:r>
          </a:p>
          <a:p>
            <a:pPr>
              <a:buFont typeface="Wingdings" pitchFamily="2" charset="2"/>
              <a:buChar char="§"/>
            </a:pPr>
            <a:r>
              <a:rPr lang="en-US" sz="1200" dirty="0" smtClean="0">
                <a:latin typeface="Times New Roman" pitchFamily="18" charset="0"/>
                <a:cs typeface="Times New Roman" pitchFamily="18" charset="0"/>
              </a:rPr>
              <a:t>With the discussed treatment where this organism was put the chlorophyll was not affected by concentration of pH value of sea water</a:t>
            </a:r>
          </a:p>
          <a:p>
            <a:pPr>
              <a:buFont typeface="Wingdings" pitchFamily="2" charset="2"/>
              <a:buChar char="§"/>
            </a:pPr>
            <a:r>
              <a:rPr lang="en-US" sz="1200" dirty="0" smtClean="0">
                <a:latin typeface="Times New Roman" pitchFamily="18" charset="0"/>
                <a:cs typeface="Times New Roman" pitchFamily="18" charset="0"/>
              </a:rPr>
              <a:t>However, coral scleractinian reported a negative effect as it was affected by temperature, heat and nutrients</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11</a:t>
            </a:fld>
            <a:endParaRPr lang="en-US" dirty="0"/>
          </a:p>
        </p:txBody>
      </p:sp>
    </p:spTree>
    <p:extLst>
      <p:ext uri="{BB962C8B-B14F-4D97-AF65-F5344CB8AC3E}">
        <p14:creationId xmlns:p14="http://schemas.microsoft.com/office/powerpoint/2010/main" val="1302705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v"/>
            </a:pPr>
            <a:r>
              <a:rPr lang="en-US" sz="1200" dirty="0" smtClean="0">
                <a:latin typeface="Times New Roman" pitchFamily="18" charset="0"/>
                <a:cs typeface="Times New Roman" pitchFamily="18" charset="0"/>
              </a:rPr>
              <a:t>The rate of dark respiration was measured in incubation chambers</a:t>
            </a:r>
          </a:p>
          <a:p>
            <a:pPr>
              <a:buFont typeface="Wingdings" pitchFamily="2" charset="2"/>
              <a:buChar char="v"/>
            </a:pPr>
            <a:r>
              <a:rPr lang="en-US" sz="1200" dirty="0" smtClean="0">
                <a:latin typeface="Times New Roman" pitchFamily="18" charset="0"/>
                <a:cs typeface="Times New Roman" pitchFamily="18" charset="0"/>
              </a:rPr>
              <a:t>The rate of photosynthesis for the coral fragments was also measured </a:t>
            </a:r>
          </a:p>
          <a:p>
            <a:pPr>
              <a:buFont typeface="Wingdings" pitchFamily="2" charset="2"/>
              <a:buChar char="v"/>
            </a:pPr>
            <a:r>
              <a:rPr lang="en-US" sz="1200" dirty="0" smtClean="0">
                <a:latin typeface="Times New Roman" pitchFamily="18" charset="0"/>
                <a:cs typeface="Times New Roman" pitchFamily="18" charset="0"/>
              </a:rPr>
              <a:t>During net photosynthesis light was used </a:t>
            </a:r>
          </a:p>
          <a:p>
            <a:pPr>
              <a:buFont typeface="Wingdings" pitchFamily="2" charset="2"/>
              <a:buChar char="v"/>
            </a:pPr>
            <a:r>
              <a:rPr lang="en-US" sz="1200" dirty="0" smtClean="0">
                <a:latin typeface="Times New Roman" pitchFamily="18" charset="0"/>
                <a:cs typeface="Times New Roman" pitchFamily="18" charset="0"/>
              </a:rPr>
              <a:t>Both measurements were done in 1 hour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12</a:t>
            </a:fld>
            <a:endParaRPr lang="en-US" dirty="0"/>
          </a:p>
        </p:txBody>
      </p:sp>
    </p:spTree>
    <p:extLst>
      <p:ext uri="{BB962C8B-B14F-4D97-AF65-F5344CB8AC3E}">
        <p14:creationId xmlns:p14="http://schemas.microsoft.com/office/powerpoint/2010/main" val="3031864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photosynthesis and respiration were done by exposing stylophora pistilaata to high nutrients, high temperature low ph. </a:t>
            </a:r>
          </a:p>
          <a:p>
            <a:r>
              <a:rPr lang="en-US" dirty="0" smtClean="0"/>
              <a:t>The results showed that, decreased pH value increased Non photochemical quenching </a:t>
            </a:r>
          </a:p>
          <a:p>
            <a:r>
              <a:rPr lang="en-US" dirty="0" smtClean="0"/>
              <a:t>The photosynthetic efficiency worked well with the electron transport rate and non-photochemical quenching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13</a:t>
            </a:fld>
            <a:endParaRPr lang="en-US" dirty="0"/>
          </a:p>
        </p:txBody>
      </p:sp>
    </p:spTree>
    <p:extLst>
      <p:ext uri="{BB962C8B-B14F-4D97-AF65-F5344CB8AC3E}">
        <p14:creationId xmlns:p14="http://schemas.microsoft.com/office/powerpoint/2010/main" val="771521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DNA for the symbiodinium got extracted by use of kit for genomic purification </a:t>
            </a:r>
          </a:p>
          <a:p>
            <a:r>
              <a:rPr lang="en-US" sz="1200" dirty="0" smtClean="0">
                <a:latin typeface="Times New Roman" pitchFamily="18" charset="0"/>
                <a:cs typeface="Times New Roman" pitchFamily="18" charset="0"/>
              </a:rPr>
              <a:t>Calcification was done by consideration of alkaline </a:t>
            </a:r>
          </a:p>
          <a:p>
            <a:r>
              <a:rPr lang="en-US" sz="1200" dirty="0" smtClean="0">
                <a:latin typeface="Times New Roman" pitchFamily="18" charset="0"/>
                <a:cs typeface="Times New Roman" pitchFamily="18" charset="0"/>
              </a:rPr>
              <a:t>The measurement of total alkalinity was done by use of titration called automatic potentiometric </a:t>
            </a:r>
          </a:p>
          <a:p>
            <a:r>
              <a:rPr lang="en-US" sz="1200" dirty="0" smtClean="0">
                <a:latin typeface="Times New Roman" pitchFamily="18" charset="0"/>
                <a:cs typeface="Times New Roman" pitchFamily="18" charset="0"/>
              </a:rPr>
              <a:t>Seawater sample was collected and accurately weighed </a:t>
            </a:r>
          </a:p>
          <a:p>
            <a:r>
              <a:rPr lang="en-US" sz="1200" dirty="0" smtClean="0">
                <a:latin typeface="Times New Roman" pitchFamily="18" charset="0"/>
                <a:cs typeface="Times New Roman" pitchFamily="18" charset="0"/>
              </a:rPr>
              <a:t>The alkalinity was computed through Gran equation </a:t>
            </a:r>
          </a:p>
          <a:p>
            <a:r>
              <a:rPr lang="en-US" sz="1200" dirty="0" smtClean="0">
                <a:latin typeface="Times New Roman" pitchFamily="18" charset="0"/>
                <a:cs typeface="Times New Roman" pitchFamily="18" charset="0"/>
              </a:rPr>
              <a:t>The rate of calcification was done and normalized based on the surface area of coral fragment </a:t>
            </a:r>
          </a:p>
        </p:txBody>
      </p:sp>
      <p:sp>
        <p:nvSpPr>
          <p:cNvPr id="4" name="Slide Number Placeholder 3"/>
          <p:cNvSpPr>
            <a:spLocks noGrp="1"/>
          </p:cNvSpPr>
          <p:nvPr>
            <p:ph type="sldNum" sz="quarter" idx="10"/>
          </p:nvPr>
        </p:nvSpPr>
        <p:spPr/>
        <p:txBody>
          <a:bodyPr/>
          <a:lstStyle/>
          <a:p>
            <a:fld id="{0471A811-06F0-45E6-807B-DFBCA257A0A1}" type="slidenum">
              <a:rPr lang="en-US" smtClean="0"/>
              <a:t>14</a:t>
            </a:fld>
            <a:endParaRPr lang="en-US" dirty="0"/>
          </a:p>
        </p:txBody>
      </p:sp>
    </p:spTree>
    <p:extLst>
      <p:ext uri="{BB962C8B-B14F-4D97-AF65-F5344CB8AC3E}">
        <p14:creationId xmlns:p14="http://schemas.microsoft.com/office/powerpoint/2010/main" val="263856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shows that various factors such as </a:t>
            </a:r>
          </a:p>
          <a:p>
            <a:r>
              <a:rPr lang="en-US" dirty="0" smtClean="0"/>
              <a:t>hiking temperatures,</a:t>
            </a:r>
          </a:p>
          <a:p>
            <a:r>
              <a:rPr lang="en-US" dirty="0" smtClean="0"/>
              <a:t> high level nutrients</a:t>
            </a:r>
          </a:p>
          <a:p>
            <a:r>
              <a:rPr lang="en-US" dirty="0" smtClean="0"/>
              <a:t> and acidic conditions of the ocean adversely that impacted the quality of Scleractinian corals.</a:t>
            </a:r>
          </a:p>
          <a:p>
            <a:r>
              <a:rPr lang="en-US" dirty="0" smtClean="0"/>
              <a:t> Most researches of the present times dwell on impacts of foreseen environmental changes both in combination and isolation</a:t>
            </a: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15</a:t>
            </a:fld>
            <a:endParaRPr lang="en-US" dirty="0"/>
          </a:p>
        </p:txBody>
      </p:sp>
    </p:spTree>
    <p:extLst>
      <p:ext uri="{BB962C8B-B14F-4D97-AF65-F5344CB8AC3E}">
        <p14:creationId xmlns:p14="http://schemas.microsoft.com/office/powerpoint/2010/main" val="1341753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Discoveries from these researches have served to inform environmental policy makers at both local and regional levels. </a:t>
            </a:r>
          </a:p>
          <a:p>
            <a:r>
              <a:rPr lang="en-US" sz="1200" kern="1200" dirty="0" smtClean="0">
                <a:solidFill>
                  <a:schemeClr val="tx1"/>
                </a:solidFill>
                <a:effectLst/>
                <a:latin typeface="+mn-lt"/>
                <a:ea typeface="+mn-ea"/>
                <a:cs typeface="+mn-cs"/>
              </a:rPr>
              <a:t>Researchers have found out that separately, these factors change a number of physiological functioning aspects of the corals while </a:t>
            </a:r>
            <a:r>
              <a:rPr lang="en-US" dirty="0" smtClean="0"/>
              <a:t>there are additional impacts when the same corals are exposed to a combination of the factors</a:t>
            </a: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16</a:t>
            </a:fld>
            <a:endParaRPr lang="en-US" dirty="0"/>
          </a:p>
        </p:txBody>
      </p:sp>
    </p:spTree>
    <p:extLst>
      <p:ext uri="{BB962C8B-B14F-4D97-AF65-F5344CB8AC3E}">
        <p14:creationId xmlns:p14="http://schemas.microsoft.com/office/powerpoint/2010/main" val="560863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conditions under which experiments were carried out impacted upon energy acquisition by the holobionts. Variation of the other factors such as temperatures and pH resulted to low rate of photosynthesis alongside other parameters such as NPQ. For instance, low pH treatment led to hiking of NPQ. Temperatures variation is the other factor that had great impact on the levels of NPQ.</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17</a:t>
            </a:fld>
            <a:endParaRPr lang="en-US" dirty="0"/>
          </a:p>
        </p:txBody>
      </p:sp>
    </p:spTree>
    <p:extLst>
      <p:ext uri="{BB962C8B-B14F-4D97-AF65-F5344CB8AC3E}">
        <p14:creationId xmlns:p14="http://schemas.microsoft.com/office/powerpoint/2010/main" val="283647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Though pH variations lead to minimal effects on photosynthesis of the corals, when its impacts are combined with those that result from varying temperatures, the results are detrimental to the corals.  Such an observation suggests that there will be minimal growth of reef in the oceans in future days.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18</a:t>
            </a:fld>
            <a:endParaRPr lang="en-US" dirty="0"/>
          </a:p>
        </p:txBody>
      </p:sp>
    </p:spTree>
    <p:extLst>
      <p:ext uri="{BB962C8B-B14F-4D97-AF65-F5344CB8AC3E}">
        <p14:creationId xmlns:p14="http://schemas.microsoft.com/office/powerpoint/2010/main" val="3497723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good number of researches have scrutinized how high levels of soluble nutrients affect the coral reef calcification, growth of tissues and symbionts. These studies have at the end discovered that these factors lead to adverse responses physiologically.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19</a:t>
            </a:fld>
            <a:endParaRPr lang="en-US" dirty="0"/>
          </a:p>
        </p:txBody>
      </p:sp>
    </p:spTree>
    <p:extLst>
      <p:ext uri="{BB962C8B-B14F-4D97-AF65-F5344CB8AC3E}">
        <p14:creationId xmlns:p14="http://schemas.microsoft.com/office/powerpoint/2010/main" val="3236857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Availability of nutrients to the corals is depend on the deepness of the ocean. For instance, some studies carried out in the the Gulf of Aqaba show that concentration of non-organic nutrients below 400m deep into the ocean is low. Deeper into the ocean concentration of nutrients increase as there is increased levels of minerals.</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20</a:t>
            </a:fld>
            <a:endParaRPr lang="en-US" dirty="0"/>
          </a:p>
        </p:txBody>
      </p:sp>
    </p:spTree>
    <p:extLst>
      <p:ext uri="{BB962C8B-B14F-4D97-AF65-F5344CB8AC3E}">
        <p14:creationId xmlns:p14="http://schemas.microsoft.com/office/powerpoint/2010/main" val="1112646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Nutrient levels do not only affect photosynthesis but it also impacts other physiological processes of the corals. An example of these, is bleaching process. Research has it that high concentration of nutrients hikes bleaching events and lowers bleaching thresholds of the of corals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21</a:t>
            </a:fld>
            <a:endParaRPr lang="en-US" dirty="0"/>
          </a:p>
        </p:txBody>
      </p:sp>
    </p:spTree>
    <p:extLst>
      <p:ext uri="{BB962C8B-B14F-4D97-AF65-F5344CB8AC3E}">
        <p14:creationId xmlns:p14="http://schemas.microsoft.com/office/powerpoint/2010/main" val="718705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Most studies whose accuracy is anchored by the findings of this study, indicate that there is increased eutrophication in the Gulf of Aqaba due to reducing coral cover over time. Reduced growth of corals has resulted from a combination of factors some of which include reduced concentration of proteins, increased density combined with higher levels of temperatures.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22</a:t>
            </a:fld>
            <a:endParaRPr lang="en-US" dirty="0"/>
          </a:p>
        </p:txBody>
      </p:sp>
    </p:spTree>
    <p:extLst>
      <p:ext uri="{BB962C8B-B14F-4D97-AF65-F5344CB8AC3E}">
        <p14:creationId xmlns:p14="http://schemas.microsoft.com/office/powerpoint/2010/main" val="206841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Lack of balanced nutrients exposes the corals in different depths of the ocean </a:t>
            </a:r>
            <a:r>
              <a:rPr lang="en-US" sz="1200" kern="1200" baseline="0" dirty="0" smtClean="0">
                <a:solidFill>
                  <a:schemeClr val="tx1"/>
                </a:solidFill>
                <a:effectLst/>
                <a:latin typeface="+mn-lt"/>
                <a:ea typeface="+mn-ea"/>
                <a:cs typeface="+mn-cs"/>
              </a:rPr>
              <a:t> and this can be a </a:t>
            </a:r>
            <a:r>
              <a:rPr lang="en-US" sz="1200" kern="1200" dirty="0" smtClean="0">
                <a:solidFill>
                  <a:schemeClr val="tx1"/>
                </a:solidFill>
                <a:effectLst/>
                <a:latin typeface="+mn-lt"/>
                <a:ea typeface="+mn-ea"/>
                <a:cs typeface="+mn-cs"/>
              </a:rPr>
              <a:t>danger to adverse factors that might result from climatic changes. These adverse factors from the environment, will add onto the stress resulting from lack of important nutrients hence threatening the existence of the corals.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23</a:t>
            </a:fld>
            <a:endParaRPr lang="en-US" dirty="0"/>
          </a:p>
        </p:txBody>
      </p:sp>
    </p:spTree>
    <p:extLst>
      <p:ext uri="{BB962C8B-B14F-4D97-AF65-F5344CB8AC3E}">
        <p14:creationId xmlns:p14="http://schemas.microsoft.com/office/powerpoint/2010/main" val="2587906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One main factor that can work against growth and survival corals is changes of temperatures levels. Since changes in the levels of temperature in the ocean are similar to those outside the ocean, most species of the corals have adapted to this nature. Most coral species existing at Aqaba where this research was carried out can survive seven degrees Celsius above the summer temperatures.</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24</a:t>
            </a:fld>
            <a:endParaRPr lang="en-US" dirty="0"/>
          </a:p>
        </p:txBody>
      </p:sp>
    </p:spTree>
    <p:extLst>
      <p:ext uri="{BB962C8B-B14F-4D97-AF65-F5344CB8AC3E}">
        <p14:creationId xmlns:p14="http://schemas.microsoft.com/office/powerpoint/2010/main" val="17481204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Apart from the above discussed sources of stress for coral reefs, other stressors are a special kind of bacterial that inhabit on the surface of the corals. These bacteria exist in communities and tend to behave like the corals for them to survive. When all conditions are stable and suitable for these bacterial communities, they co-exist harmoniously with the corals and do not harm them. In case there are drastic changes of conditions, these bacteria may harm the coral by causing diseases.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25</a:t>
            </a:fld>
            <a:endParaRPr lang="en-US" dirty="0"/>
          </a:p>
        </p:txBody>
      </p:sp>
    </p:spTree>
    <p:extLst>
      <p:ext uri="{BB962C8B-B14F-4D97-AF65-F5344CB8AC3E}">
        <p14:creationId xmlns:p14="http://schemas.microsoft.com/office/powerpoint/2010/main" val="3794680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is vital for human to be mindful of environment around us </a:t>
            </a:r>
          </a:p>
          <a:p>
            <a:r>
              <a:rPr lang="en-US" dirty="0" smtClean="0"/>
              <a:t>Some activities like industrialization and urbanization contribute to dangers in ocean and growth of coral reefs as well as other marine animals </a:t>
            </a:r>
          </a:p>
          <a:p>
            <a:r>
              <a:rPr lang="en-US" dirty="0" smtClean="0"/>
              <a:t>There is a need to control disposal of industrial wastes in water bodies</a:t>
            </a:r>
          </a:p>
        </p:txBody>
      </p:sp>
      <p:sp>
        <p:nvSpPr>
          <p:cNvPr id="4" name="Slide Number Placeholder 3"/>
          <p:cNvSpPr>
            <a:spLocks noGrp="1"/>
          </p:cNvSpPr>
          <p:nvPr>
            <p:ph type="sldNum" sz="quarter" idx="10"/>
          </p:nvPr>
        </p:nvSpPr>
        <p:spPr/>
        <p:txBody>
          <a:bodyPr/>
          <a:lstStyle/>
          <a:p>
            <a:fld id="{0471A811-06F0-45E6-807B-DFBCA257A0A1}" type="slidenum">
              <a:rPr lang="en-US" smtClean="0"/>
              <a:t>26</a:t>
            </a:fld>
            <a:endParaRPr lang="en-US" dirty="0"/>
          </a:p>
        </p:txBody>
      </p:sp>
    </p:spTree>
    <p:extLst>
      <p:ext uri="{BB962C8B-B14F-4D97-AF65-F5344CB8AC3E}">
        <p14:creationId xmlns:p14="http://schemas.microsoft.com/office/powerpoint/2010/main" val="2711378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9C31E94-53CB-4E02-8DFD-566AD5FAD095}" type="slidenum">
              <a:rPr lang="en-US" smtClean="0"/>
              <a:t>‹#›</a:t>
            </a:fld>
            <a:endParaRPr lang="en-US" dirty="0"/>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C31E94-53CB-4E02-8DFD-566AD5FAD095}" type="slidenum">
              <a:rPr lang="en-US" smtClean="0"/>
              <a:t>‹#›</a:t>
            </a:fld>
            <a:endParaRPr lang="en-US" dirty="0"/>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9C31E94-53CB-4E02-8DFD-566AD5FAD095}" type="slidenum">
              <a:rPr lang="en-US" smtClean="0"/>
              <a:t>‹#›</a:t>
            </a:fld>
            <a:endParaRPr lang="en-US" dirty="0"/>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9C31E94-53CB-4E02-8DFD-566AD5FAD095}" type="slidenum">
              <a:rPr lang="en-US" smtClean="0"/>
              <a:t>‹#›</a:t>
            </a:fld>
            <a:endParaRPr lang="en-US" dirty="0"/>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F8C4DEF8-2CCB-4D91-BAE8-1A42FD93392C}" type="datetimeFigureOut">
              <a:rPr lang="en-US" smtClean="0"/>
              <a:t>10/25/2019</a:t>
            </a:fld>
            <a:endParaRPr lang="en-US" dirty="0"/>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09C31E94-53CB-4E02-8DFD-566AD5FAD09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467600" cy="838199"/>
          </a:xfrm>
        </p:spPr>
        <p:txBody>
          <a:bodyPr/>
          <a:lstStyle/>
          <a:p>
            <a:pPr algn="ctr"/>
            <a:r>
              <a:rPr lang="en-US" sz="3200" dirty="0" smtClean="0">
                <a:latin typeface="Times New Roman" pitchFamily="18" charset="0"/>
                <a:cs typeface="Times New Roman" pitchFamily="18" charset="0"/>
              </a:rPr>
              <a:t>Eutrophication and coral reefs in red sea </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a:xfrm>
            <a:off x="1600200" y="3733800"/>
            <a:ext cx="6019800" cy="4724400"/>
          </a:xfrm>
        </p:spPr>
        <p:txBody>
          <a:bodyPr>
            <a:noAutofit/>
          </a:bodyPr>
          <a:lstStyle/>
          <a:p>
            <a:pPr lvl="1"/>
            <a:r>
              <a:rPr lang="en-US" sz="2000" dirty="0" smtClean="0">
                <a:latin typeface="Times New Roman" pitchFamily="18" charset="0"/>
                <a:cs typeface="Times New Roman" pitchFamily="18" charset="0"/>
              </a:rPr>
              <a:t>Name </a:t>
            </a:r>
          </a:p>
          <a:p>
            <a:pPr lvl="1"/>
            <a:r>
              <a:rPr lang="en-US" dirty="0" smtClean="0">
                <a:latin typeface="Times New Roman" pitchFamily="18" charset="0"/>
                <a:cs typeface="Times New Roman" pitchFamily="18" charset="0"/>
              </a:rPr>
              <a:t>Institution </a:t>
            </a:r>
          </a:p>
          <a:p>
            <a:pPr lvl="1"/>
            <a:r>
              <a:rPr lang="en-US" sz="2000" dirty="0" smtClean="0">
                <a:latin typeface="Times New Roman" pitchFamily="18" charset="0"/>
                <a:cs typeface="Times New Roman" pitchFamily="18" charset="0"/>
              </a:rPr>
              <a:t>Course </a:t>
            </a:r>
          </a:p>
          <a:p>
            <a:pPr lvl="1"/>
            <a:r>
              <a:rPr lang="en-US" dirty="0" smtClean="0">
                <a:latin typeface="Times New Roman" pitchFamily="18" charset="0"/>
                <a:cs typeface="Times New Roman" pitchFamily="18" charset="0"/>
              </a:rPr>
              <a:t>Date </a:t>
            </a:r>
          </a:p>
          <a:p>
            <a:pPr lvl="1"/>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782103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9247" y="2248347"/>
            <a:ext cx="8216153" cy="4076253"/>
          </a:xfrm>
        </p:spPr>
        <p:txBody>
          <a:bodyPr>
            <a:normAutofit lnSpcReduction="10000"/>
          </a:bodyPr>
          <a:lstStyle/>
          <a:p>
            <a:pPr marL="800100" lvl="1" indent="-342900">
              <a:buFont typeface="Wingdings" pitchFamily="2" charset="2"/>
              <a:buChar char="v"/>
            </a:pPr>
            <a:r>
              <a:rPr lang="en-US" sz="1800" dirty="0">
                <a:latin typeface="Times New Roman" pitchFamily="18" charset="0"/>
                <a:cs typeface="Times New Roman" pitchFamily="18" charset="0"/>
              </a:rPr>
              <a:t>The issue of eutrophication seem </a:t>
            </a:r>
            <a:r>
              <a:rPr lang="en-US" sz="1800" dirty="0" smtClean="0">
                <a:latin typeface="Times New Roman" pitchFamily="18" charset="0"/>
                <a:cs typeface="Times New Roman" pitchFamily="18" charset="0"/>
              </a:rPr>
              <a:t>be </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compromising the resilience of the coral stylophora in red sea due to global </a:t>
            </a:r>
            <a:r>
              <a:rPr lang="en-US" sz="1800" dirty="0" smtClean="0">
                <a:latin typeface="Times New Roman" pitchFamily="18" charset="0"/>
                <a:cs typeface="Times New Roman" pitchFamily="18" charset="0"/>
              </a:rPr>
              <a:t>change</a:t>
            </a:r>
          </a:p>
          <a:p>
            <a:pPr marL="800100" lvl="1" indent="-342900">
              <a:buFont typeface="Wingdings" pitchFamily="2" charset="2"/>
              <a:buChar char="v"/>
            </a:pPr>
            <a:r>
              <a:rPr lang="en-US" sz="1800" dirty="0" smtClean="0">
                <a:latin typeface="Times New Roman" pitchFamily="18" charset="0"/>
                <a:cs typeface="Times New Roman" pitchFamily="18" charset="0"/>
              </a:rPr>
              <a:t>There has been a lot of concern about eutrophication in Gulf Of </a:t>
            </a:r>
            <a:r>
              <a:rPr lang="en-US" sz="1800" dirty="0" smtClean="0">
                <a:latin typeface="Times New Roman" pitchFamily="18" charset="0"/>
                <a:cs typeface="Times New Roman" pitchFamily="18" charset="0"/>
              </a:rPr>
              <a:t>Aqab</a:t>
            </a:r>
            <a:r>
              <a:rPr lang="en-US" sz="1800" dirty="0" smtClean="0">
                <a:latin typeface="Times New Roman" pitchFamily="18" charset="0"/>
                <a:cs typeface="Times New Roman" pitchFamily="18" charset="0"/>
              </a:rPr>
              <a:t> </a:t>
            </a:r>
          </a:p>
          <a:p>
            <a:pPr marL="800100" lvl="1" indent="-342900">
              <a:buFont typeface="Wingdings" pitchFamily="2" charset="2"/>
              <a:buChar char="v"/>
            </a:pPr>
            <a:r>
              <a:rPr lang="en-US" sz="1800" dirty="0" smtClean="0">
                <a:latin typeface="Times New Roman" pitchFamily="18" charset="0"/>
                <a:cs typeface="Times New Roman" pitchFamily="18" charset="0"/>
              </a:rPr>
              <a:t>In this region eutrophication is associated with global warming and changed PH value  that has led to acidification </a:t>
            </a:r>
            <a:endParaRPr lang="en-US" sz="1800" dirty="0">
              <a:latin typeface="Times New Roman" pitchFamily="18" charset="0"/>
              <a:cs typeface="Times New Roman" pitchFamily="18" charset="0"/>
            </a:endParaRPr>
          </a:p>
          <a:p>
            <a:pPr marL="800100" lvl="1" indent="-342900">
              <a:buFont typeface="Wingdings" pitchFamily="2" charset="2"/>
              <a:buChar char="v"/>
            </a:pPr>
            <a:r>
              <a:rPr lang="en-US" sz="1800" dirty="0">
                <a:latin typeface="Times New Roman" pitchFamily="18" charset="0"/>
                <a:cs typeface="Times New Roman" pitchFamily="18" charset="0"/>
              </a:rPr>
              <a:t>The ecosystem of the coral reef </a:t>
            </a:r>
            <a:r>
              <a:rPr lang="en-US" sz="1800" dirty="0" smtClean="0">
                <a:latin typeface="Times New Roman" pitchFamily="18" charset="0"/>
                <a:cs typeface="Times New Roman" pitchFamily="18" charset="0"/>
              </a:rPr>
              <a:t>is </a:t>
            </a:r>
            <a:r>
              <a:rPr lang="en-US" sz="1800" dirty="0">
                <a:latin typeface="Times New Roman" pitchFamily="18" charset="0"/>
                <a:cs typeface="Times New Roman" pitchFamily="18" charset="0"/>
              </a:rPr>
              <a:t>being affected by certain stressors of </a:t>
            </a:r>
            <a:r>
              <a:rPr lang="en-US" sz="1800" dirty="0" smtClean="0">
                <a:latin typeface="Times New Roman" pitchFamily="18" charset="0"/>
                <a:cs typeface="Times New Roman" pitchFamily="18" charset="0"/>
              </a:rPr>
              <a:t>environment </a:t>
            </a:r>
            <a:r>
              <a:rPr lang="en-US" sz="1800" dirty="0">
                <a:latin typeface="Times New Roman" pitchFamily="18" charset="0"/>
                <a:cs typeface="Times New Roman" pitchFamily="18" charset="0"/>
              </a:rPr>
              <a:t>(</a:t>
            </a:r>
            <a:r>
              <a:rPr lang="en-US" sz="1800" dirty="0"/>
              <a:t>Emily et al  2018</a:t>
            </a:r>
            <a:r>
              <a:rPr lang="en-US" sz="1800" dirty="0" smtClean="0"/>
              <a:t>).</a:t>
            </a:r>
            <a:endParaRPr lang="en-US" sz="1800" dirty="0">
              <a:latin typeface="Times New Roman" pitchFamily="18" charset="0"/>
              <a:cs typeface="Times New Roman" pitchFamily="18" charset="0"/>
            </a:endParaRPr>
          </a:p>
          <a:p>
            <a:pPr marL="800100" lvl="1" indent="-342900">
              <a:buFont typeface="Wingdings" pitchFamily="2" charset="2"/>
              <a:buChar char="v"/>
            </a:pPr>
            <a:r>
              <a:rPr lang="en-US" sz="1800" dirty="0">
                <a:latin typeface="Times New Roman" pitchFamily="18" charset="0"/>
                <a:cs typeface="Times New Roman" pitchFamily="18" charset="0"/>
              </a:rPr>
              <a:t>The major contributing factors for this include:</a:t>
            </a:r>
          </a:p>
          <a:p>
            <a:pPr marL="800100" lvl="1" indent="-342900">
              <a:buFont typeface="+mj-lt"/>
              <a:buAutoNum type="arabicPeriod"/>
            </a:pPr>
            <a:r>
              <a:rPr lang="en-US" sz="1800" dirty="0">
                <a:latin typeface="Times New Roman" pitchFamily="18" charset="0"/>
                <a:cs typeface="Times New Roman" pitchFamily="18" charset="0"/>
              </a:rPr>
              <a:t>Decreased PH value of water in the sea</a:t>
            </a:r>
          </a:p>
          <a:p>
            <a:pPr marL="800100" lvl="1" indent="-342900">
              <a:buFont typeface="+mj-lt"/>
              <a:buAutoNum type="arabicPeriod"/>
            </a:pPr>
            <a:r>
              <a:rPr lang="en-US" sz="1800" dirty="0">
                <a:latin typeface="Times New Roman" pitchFamily="18" charset="0"/>
                <a:cs typeface="Times New Roman" pitchFamily="18" charset="0"/>
              </a:rPr>
              <a:t>Elevation of temperature </a:t>
            </a:r>
            <a:endParaRPr lang="en-US" sz="1800" dirty="0" smtClean="0">
              <a:latin typeface="Times New Roman" pitchFamily="18" charset="0"/>
              <a:cs typeface="Times New Roman" pitchFamily="18" charset="0"/>
            </a:endParaRPr>
          </a:p>
          <a:p>
            <a:pPr marL="800100" lvl="1" indent="-342900">
              <a:buFont typeface="Wingdings" pitchFamily="2" charset="2"/>
              <a:buChar char="v"/>
            </a:pPr>
            <a:r>
              <a:rPr lang="en-US" sz="1800" dirty="0" smtClean="0">
                <a:latin typeface="Times New Roman" pitchFamily="18" charset="0"/>
                <a:cs typeface="Times New Roman" pitchFamily="18" charset="0"/>
              </a:rPr>
              <a:t>The reefs can only be secured by reducing the rate of eutrophication </a:t>
            </a:r>
          </a:p>
          <a:p>
            <a:pPr marL="800100" lvl="1" indent="-342900">
              <a:buFont typeface="Wingdings" pitchFamily="2" charset="2"/>
              <a:buChar char="v"/>
            </a:pPr>
            <a:r>
              <a:rPr lang="en-US" sz="1800" dirty="0" smtClean="0">
                <a:latin typeface="Times New Roman" pitchFamily="18" charset="0"/>
                <a:cs typeface="Times New Roman" pitchFamily="18" charset="0"/>
              </a:rPr>
              <a:t>The coral reefs can also be secured if oligotrophic conditions are maintained</a:t>
            </a:r>
          </a:p>
          <a:p>
            <a:pPr marL="800100" lvl="1" indent="-342900">
              <a:buFont typeface="Wingdings" pitchFamily="2" charset="2"/>
              <a:buChar char="v"/>
            </a:pPr>
            <a:r>
              <a:rPr lang="en-US" sz="1800" dirty="0" smtClean="0">
                <a:latin typeface="Times New Roman" pitchFamily="18" charset="0"/>
                <a:cs typeface="Times New Roman" pitchFamily="18" charset="0"/>
              </a:rPr>
              <a:t>Now our presentation focuses on how climate change, Nutrients, and oceanic acidification contribute to the eutrophication</a:t>
            </a:r>
            <a:endParaRPr lang="en-US" sz="1800" dirty="0">
              <a:latin typeface="Times New Roman" pitchFamily="18" charset="0"/>
              <a:cs typeface="Times New Roman" pitchFamily="18" charset="0"/>
            </a:endParaRPr>
          </a:p>
          <a:p>
            <a:pPr marL="114300" indent="0">
              <a:buNone/>
            </a:pPr>
            <a:endParaRPr lang="en-US" sz="1800" dirty="0"/>
          </a:p>
        </p:txBody>
      </p:sp>
      <p:sp>
        <p:nvSpPr>
          <p:cNvPr id="2" name="Title 1"/>
          <p:cNvSpPr>
            <a:spLocks noGrp="1"/>
          </p:cNvSpPr>
          <p:nvPr>
            <p:ph type="title"/>
          </p:nvPr>
        </p:nvSpPr>
        <p:spPr/>
        <p:txBody>
          <a:bodyPr/>
          <a:lstStyle/>
          <a:p>
            <a:r>
              <a:rPr lang="en-US" sz="4800" b="1" dirty="0">
                <a:latin typeface="Times New Roman" pitchFamily="18" charset="0"/>
                <a:cs typeface="Times New Roman" pitchFamily="18" charset="0"/>
              </a:rPr>
              <a:t>Abstract</a:t>
            </a:r>
            <a:r>
              <a:rPr lang="en-US" dirty="0">
                <a:latin typeface="Times New Roman" pitchFamily="18" charset="0"/>
                <a:cs typeface="Times New Roman" pitchFamily="18" charset="0"/>
              </a:rPr>
              <a:t> </a:t>
            </a:r>
            <a:endParaRPr lang="en-US" dirty="0"/>
          </a:p>
        </p:txBody>
      </p:sp>
    </p:spTree>
    <p:extLst>
      <p:ext uri="{BB962C8B-B14F-4D97-AF65-F5344CB8AC3E}">
        <p14:creationId xmlns:p14="http://schemas.microsoft.com/office/powerpoint/2010/main" val="39662063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1600"/>
            <a:ext cx="8229600" cy="3916363"/>
          </a:xfrm>
        </p:spPr>
        <p:txBody>
          <a:bodyPr>
            <a:normAutofit/>
          </a:bodyPr>
          <a:lstStyle/>
          <a:p>
            <a:r>
              <a:rPr lang="en-US" sz="2000" dirty="0" smtClean="0">
                <a:latin typeface="Times New Roman" pitchFamily="18" charset="0"/>
                <a:cs typeface="Times New Roman" pitchFamily="18" charset="0"/>
              </a:rPr>
              <a:t>Just as discussed above if the temperature elevates with decreased PH value the growth of coral is affected</a:t>
            </a:r>
          </a:p>
          <a:p>
            <a:r>
              <a:rPr lang="en-US" sz="2000" dirty="0" smtClean="0">
                <a:latin typeface="Times New Roman" pitchFamily="18" charset="0"/>
                <a:cs typeface="Times New Roman" pitchFamily="18" charset="0"/>
              </a:rPr>
              <a:t>When we consider the Gulf of Aqaba,  it is clear there is some aspects of refuge of coral </a:t>
            </a:r>
            <a:r>
              <a:rPr lang="en-US" sz="2000" dirty="0">
                <a:latin typeface="Times New Roman" pitchFamily="18" charset="0"/>
                <a:cs typeface="Times New Roman" pitchFamily="18" charset="0"/>
              </a:rPr>
              <a:t>reef (</a:t>
            </a:r>
            <a:r>
              <a:rPr lang="en-US" sz="2000" dirty="0"/>
              <a:t>Emily et al  2018</a:t>
            </a:r>
            <a:r>
              <a:rPr lang="en-US" sz="2000" dirty="0" smtClean="0"/>
              <a:t>).</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refuge is a way in which global warming and acidification can be avoided in this ecosystem </a:t>
            </a:r>
          </a:p>
          <a:p>
            <a:r>
              <a:rPr lang="en-US" sz="2000" dirty="0" smtClean="0">
                <a:latin typeface="Times New Roman" pitchFamily="18" charset="0"/>
                <a:cs typeface="Times New Roman" pitchFamily="18" charset="0"/>
              </a:rPr>
              <a:t>However, the nutrient effluent from coastal development is  becoming major local threat </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Now what are the local stressors compromising ecosystem of coral reefs </a:t>
            </a:r>
            <a:endParaRPr lang="en-US" sz="2000" b="1" dirty="0"/>
          </a:p>
        </p:txBody>
      </p:sp>
    </p:spTree>
    <p:extLst>
      <p:ext uri="{BB962C8B-B14F-4D97-AF65-F5344CB8AC3E}">
        <p14:creationId xmlns:p14="http://schemas.microsoft.com/office/powerpoint/2010/main" val="954250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t>We can understand the effects of climate change on the environment by considering three things that are </a:t>
            </a:r>
          </a:p>
          <a:p>
            <a:pPr marL="514350" indent="-514350">
              <a:buFont typeface="+mj-lt"/>
              <a:buAutoNum type="alphaLcParenR"/>
            </a:pPr>
            <a:r>
              <a:rPr lang="en-US" sz="2000" dirty="0" smtClean="0"/>
              <a:t>Increased nutrients </a:t>
            </a:r>
          </a:p>
          <a:p>
            <a:pPr marL="514350" indent="-514350">
              <a:buFont typeface="+mj-lt"/>
              <a:buAutoNum type="alphaLcParenR"/>
            </a:pPr>
            <a:r>
              <a:rPr lang="en-US" sz="2000" dirty="0" smtClean="0"/>
              <a:t>Global warming </a:t>
            </a:r>
          </a:p>
          <a:p>
            <a:pPr marL="514350" indent="-514350">
              <a:buFont typeface="+mj-lt"/>
              <a:buAutoNum type="alphaLcParenR"/>
            </a:pPr>
            <a:r>
              <a:rPr lang="en-US" sz="2000" dirty="0" smtClean="0"/>
              <a:t>Acidification </a:t>
            </a:r>
            <a:endParaRPr lang="en-US" sz="2000" dirty="0"/>
          </a:p>
        </p:txBody>
      </p:sp>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How can we understand impacts of climate change in local eutrophication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795653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429000"/>
            <a:ext cx="8153400" cy="2697163"/>
          </a:xfrm>
        </p:spPr>
        <p:txBody>
          <a:bodyPr>
            <a:normAutofit lnSpcReduction="10000"/>
          </a:bodyPr>
          <a:lstStyle/>
          <a:p>
            <a:endParaRPr lang="en-US" sz="2000" dirty="0" smtClean="0">
              <a:latin typeface="Times New Roman" pitchFamily="18" charset="0"/>
              <a:cs typeface="Times New Roman" pitchFamily="18" charset="0"/>
            </a:endParaRPr>
          </a:p>
          <a:p>
            <a:r>
              <a:rPr lang="en-US" sz="1600" dirty="0" smtClean="0"/>
              <a:t>The growth of coral reefs globally has been a challenge due to continuous change in environment </a:t>
            </a:r>
          </a:p>
          <a:p>
            <a:r>
              <a:rPr lang="en-US" sz="1600" dirty="0" smtClean="0"/>
              <a:t>The key threat factors here are acidification in ocean and global warming</a:t>
            </a:r>
          </a:p>
          <a:p>
            <a:r>
              <a:rPr lang="en-US" sz="1600" dirty="0" smtClean="0"/>
              <a:t>Global warming and acidification have placed both Atlantic and Pacific ocean into a mess</a:t>
            </a:r>
          </a:p>
          <a:p>
            <a:r>
              <a:rPr lang="en-US" sz="1600" dirty="0" smtClean="0"/>
              <a:t>These two oceans are in a devastating state</a:t>
            </a:r>
          </a:p>
          <a:p>
            <a:r>
              <a:rPr lang="en-US" sz="1600" dirty="0" smtClean="0"/>
              <a:t>The growth of coral reefs is uncertain since it has been suppressed </a:t>
            </a:r>
          </a:p>
          <a:p>
            <a:r>
              <a:rPr lang="en-US" sz="1600" dirty="0" smtClean="0"/>
              <a:t>The only way to predict the consequences of environmental changes globally is through experimentation </a:t>
            </a:r>
          </a:p>
          <a:p>
            <a:endParaRPr lang="en-US" sz="1600" dirty="0" smtClean="0"/>
          </a:p>
          <a:p>
            <a:endParaRPr lang="en-US" sz="2000" dirty="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2" name="Title 1"/>
          <p:cNvSpPr>
            <a:spLocks noGrp="1"/>
          </p:cNvSpPr>
          <p:nvPr>
            <p:ph type="title"/>
          </p:nvPr>
        </p:nvSpPr>
        <p:spPr>
          <a:xfrm>
            <a:off x="381000" y="1219200"/>
            <a:ext cx="8305800" cy="1371600"/>
          </a:xfrm>
        </p:spPr>
        <p:txBody>
          <a:bodyPr>
            <a:normAutofit/>
          </a:bodyPr>
          <a:lstStyle/>
          <a:p>
            <a:r>
              <a:rPr lang="en-US" sz="2400" b="1" dirty="0" smtClean="0">
                <a:latin typeface="Times New Roman" pitchFamily="18" charset="0"/>
                <a:cs typeface="Times New Roman" pitchFamily="18" charset="0"/>
              </a:rPr>
              <a:t>Is it global warming and acidification in ocean that can only lead to compromised resilience for coral reefs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67880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latin typeface="Times New Roman" pitchFamily="18" charset="0"/>
                <a:cs typeface="Times New Roman" pitchFamily="18" charset="0"/>
              </a:rPr>
              <a:t>Apart from deterioration of the oceanic ecosystem due to acidification and warming there are other factors that affect oceanic environment due to certain disturbances </a:t>
            </a:r>
          </a:p>
          <a:p>
            <a:r>
              <a:rPr lang="en-US" dirty="0" smtClean="0">
                <a:latin typeface="Times New Roman" pitchFamily="18" charset="0"/>
                <a:cs typeface="Times New Roman" pitchFamily="18" charset="0"/>
              </a:rPr>
              <a:t>These factors are as follows </a:t>
            </a:r>
          </a:p>
          <a:p>
            <a:pPr marL="514350" indent="-514350">
              <a:buFont typeface="+mj-lt"/>
              <a:buAutoNum type="romanLcPeriod"/>
            </a:pPr>
            <a:r>
              <a:rPr lang="en-US" dirty="0" smtClean="0">
                <a:latin typeface="Times New Roman" pitchFamily="18" charset="0"/>
                <a:cs typeface="Times New Roman" pitchFamily="18" charset="0"/>
              </a:rPr>
              <a:t>Mining </a:t>
            </a:r>
          </a:p>
          <a:p>
            <a:pPr marL="514350" indent="-514350">
              <a:buFont typeface="+mj-lt"/>
              <a:buAutoNum type="romanLcPeriod"/>
            </a:pPr>
            <a:r>
              <a:rPr lang="en-US" dirty="0" smtClean="0">
                <a:latin typeface="Times New Roman" pitchFamily="18" charset="0"/>
                <a:cs typeface="Times New Roman" pitchFamily="18" charset="0"/>
              </a:rPr>
              <a:t>Finishing </a:t>
            </a:r>
          </a:p>
          <a:p>
            <a:pPr marL="514350" indent="-514350">
              <a:buFont typeface="+mj-lt"/>
              <a:buAutoNum type="romanLcPeriod"/>
            </a:pPr>
            <a:r>
              <a:rPr lang="en-US" dirty="0" smtClean="0">
                <a:latin typeface="Times New Roman" pitchFamily="18" charset="0"/>
                <a:cs typeface="Times New Roman" pitchFamily="18" charset="0"/>
              </a:rPr>
              <a:t>Pollution </a:t>
            </a:r>
          </a:p>
          <a:p>
            <a:pPr marL="514350" indent="-514350">
              <a:buFont typeface="+mj-lt"/>
              <a:buAutoNum type="romanLcPeriod"/>
            </a:pPr>
            <a:r>
              <a:rPr lang="en-US" dirty="0" smtClean="0">
                <a:latin typeface="Times New Roman" pitchFamily="18" charset="0"/>
                <a:cs typeface="Times New Roman" pitchFamily="18" charset="0"/>
              </a:rPr>
              <a:t>Nutrients run-offs </a:t>
            </a:r>
          </a:p>
          <a:p>
            <a:pPr marL="0" indent="0">
              <a:buNone/>
            </a:pPr>
            <a:r>
              <a:rPr lang="en-US" dirty="0" smtClean="0">
                <a:latin typeface="Times New Roman" pitchFamily="18" charset="0"/>
                <a:cs typeface="Times New Roman" pitchFamily="18" charset="0"/>
              </a:rPr>
              <a:t>It is true that with increased nutrient inputs coming from use of chemicals, fertilizers, disposal of human wastes, burning of fossil fuels as well as increased Nitrogen (iv) oxide in the atmosphere contribute to eutrophication is oceans</a:t>
            </a:r>
            <a:r>
              <a:rPr lang="en-US" dirty="0">
                <a:latin typeface="Times New Roman" pitchFamily="18" charset="0"/>
                <a:cs typeface="Times New Roman" pitchFamily="18" charset="0"/>
              </a:rPr>
              <a:t> </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In reality nutrients are vitals as they support growth of coral reefs but if they are excessully used end up destroying the entire coral reefs in oceans</a:t>
            </a:r>
          </a:p>
          <a:p>
            <a:pPr marL="0" indent="0">
              <a:buNone/>
            </a:pP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Is it global warming and acidification in ocean that can only lead to compromised resilience for coral reefs </a:t>
            </a:r>
            <a:endParaRPr lang="en-US" sz="2400" dirty="0"/>
          </a:p>
        </p:txBody>
      </p:sp>
    </p:spTree>
    <p:extLst>
      <p:ext uri="{BB962C8B-B14F-4D97-AF65-F5344CB8AC3E}">
        <p14:creationId xmlns:p14="http://schemas.microsoft.com/office/powerpoint/2010/main" val="38553918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00201"/>
            <a:ext cx="8229600" cy="2590800"/>
          </a:xfrm>
        </p:spPr>
        <p:txBody>
          <a:bodyPr>
            <a:normAutofit fontScale="77500" lnSpcReduction="20000"/>
          </a:bodyPr>
          <a:lstStyle/>
          <a:p>
            <a:r>
              <a:rPr lang="en-US" sz="2000" dirty="0" smtClean="0">
                <a:latin typeface="Times New Roman" pitchFamily="18" charset="0"/>
                <a:cs typeface="Times New Roman" pitchFamily="18" charset="0"/>
              </a:rPr>
              <a:t>As discussed in the slide above, nutrients plays a very critical role as they support the growth of coral reefs</a:t>
            </a:r>
          </a:p>
          <a:p>
            <a:r>
              <a:rPr lang="en-US" sz="2000" dirty="0" smtClean="0">
                <a:latin typeface="Times New Roman" pitchFamily="18" charset="0"/>
                <a:cs typeface="Times New Roman" pitchFamily="18" charset="0"/>
              </a:rPr>
              <a:t>Now some times people enriches the environment with phosphorous and nitrogen nutrients that results into a shifted growth reefs in the ecosystem </a:t>
            </a:r>
          </a:p>
          <a:p>
            <a:r>
              <a:rPr lang="en-US" sz="2000" dirty="0" smtClean="0">
                <a:latin typeface="Times New Roman" pitchFamily="18" charset="0"/>
                <a:cs typeface="Times New Roman" pitchFamily="18" charset="0"/>
              </a:rPr>
              <a:t>The nutrients if used in excess make the coral reefs to loose diversity as well as their cover</a:t>
            </a:r>
          </a:p>
          <a:p>
            <a:r>
              <a:rPr lang="en-US" sz="2000" dirty="0" smtClean="0">
                <a:latin typeface="Times New Roman" pitchFamily="18" charset="0"/>
                <a:cs typeface="Times New Roman" pitchFamily="18" charset="0"/>
              </a:rPr>
              <a:t>Bleaching can also occur </a:t>
            </a:r>
          </a:p>
          <a:p>
            <a:r>
              <a:rPr lang="en-US" sz="2000" dirty="0" smtClean="0">
                <a:latin typeface="Times New Roman" pitchFamily="18" charset="0"/>
                <a:cs typeface="Times New Roman" pitchFamily="18" charset="0"/>
              </a:rPr>
              <a:t>More nutrients increases benthic microalgae coverage that usually </a:t>
            </a:r>
          </a:p>
          <a:p>
            <a:r>
              <a:rPr lang="en-US" sz="2000" dirty="0" smtClean="0">
                <a:latin typeface="Times New Roman" pitchFamily="18" charset="0"/>
                <a:cs typeface="Times New Roman" pitchFamily="18" charset="0"/>
              </a:rPr>
              <a:t>There is increased competition for substrate that are available in the reefs </a:t>
            </a:r>
          </a:p>
          <a:p>
            <a:r>
              <a:rPr lang="en-US" sz="2000" dirty="0" smtClean="0">
                <a:latin typeface="Times New Roman" pitchFamily="18" charset="0"/>
                <a:cs typeface="Times New Roman" pitchFamily="18" charset="0"/>
              </a:rPr>
              <a:t>Some times nutrients act as sediment for trapping substances and as such light penetration can be affected due to reduced depth </a:t>
            </a:r>
            <a:r>
              <a:rPr lang="en-US" sz="2000" dirty="0">
                <a:latin typeface="Times New Roman" pitchFamily="18" charset="0"/>
                <a:cs typeface="Times New Roman" pitchFamily="18" charset="0"/>
              </a:rPr>
              <a:t> (</a:t>
            </a:r>
            <a:r>
              <a:rPr lang="en-US" sz="2000" dirty="0"/>
              <a:t>Emily et al  2018).</a:t>
            </a:r>
            <a:endParaRPr lang="en-US" sz="2000" dirty="0">
              <a:latin typeface="Times New Roman" pitchFamily="18" charset="0"/>
              <a:cs typeface="Times New Roman" pitchFamily="18" charset="0"/>
            </a:endParaRPr>
          </a:p>
          <a:p>
            <a:pPr marL="114300" indent="0">
              <a:buNone/>
            </a:pPr>
            <a:endParaRPr lang="en-US" sz="2000" dirty="0">
              <a:latin typeface="Times New Roman" pitchFamily="18" charset="0"/>
              <a:cs typeface="Times New Roman" pitchFamily="18" charset="0"/>
            </a:endParaRPr>
          </a:p>
        </p:txBody>
      </p:sp>
      <p:sp>
        <p:nvSpPr>
          <p:cNvPr id="4" name="Title 3"/>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What impacts does nutrient have on coral reefs </a:t>
            </a:r>
            <a:endParaRPr lang="en-US" sz="2400" b="1" dirty="0"/>
          </a:p>
        </p:txBody>
      </p:sp>
    </p:spTree>
    <p:extLst>
      <p:ext uri="{BB962C8B-B14F-4D97-AF65-F5344CB8AC3E}">
        <p14:creationId xmlns:p14="http://schemas.microsoft.com/office/powerpoint/2010/main" val="943776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There is a prediction that, if the health of coral reefs ecosystem declines due to excess nutrients pumped to them, the cause will </a:t>
            </a:r>
          </a:p>
          <a:p>
            <a:r>
              <a:rPr lang="en-US" sz="2000" dirty="0" smtClean="0">
                <a:latin typeface="Times New Roman" pitchFamily="18" charset="0"/>
                <a:cs typeface="Times New Roman" pitchFamily="18" charset="0"/>
              </a:rPr>
              <a:t>be increased level of carbon( iv) oxide in the atmosphere</a:t>
            </a:r>
          </a:p>
          <a:p>
            <a:r>
              <a:rPr lang="en-US" sz="2000" dirty="0" smtClean="0">
                <a:latin typeface="Times New Roman" pitchFamily="18" charset="0"/>
                <a:cs typeface="Times New Roman" pitchFamily="18" charset="0"/>
              </a:rPr>
              <a:t>This increased carbon (iv)  oxide will in turn results into acidification in ocean as well as global </a:t>
            </a:r>
            <a:r>
              <a:rPr lang="en-US" sz="2000" dirty="0">
                <a:latin typeface="Times New Roman" pitchFamily="18" charset="0"/>
                <a:cs typeface="Times New Roman" pitchFamily="18" charset="0"/>
              </a:rPr>
              <a:t>warming (</a:t>
            </a:r>
            <a:r>
              <a:rPr lang="en-US" sz="2000" dirty="0"/>
              <a:t>Emily et al  2018</a:t>
            </a:r>
            <a:r>
              <a:rPr lang="en-US" sz="2000" dirty="0" smtClean="0"/>
              <a:t>).</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Also, the combination of increased temperature, decreased pH value and nutrient elevation affects coral reefs growth detrimentally</a:t>
            </a:r>
          </a:p>
          <a:p>
            <a:r>
              <a:rPr lang="en-US" sz="2000" dirty="0" smtClean="0">
                <a:latin typeface="Times New Roman" pitchFamily="18" charset="0"/>
                <a:cs typeface="Times New Roman" pitchFamily="18" charset="0"/>
              </a:rPr>
              <a:t>The consequence of increased nutrients like pco2  contributes to an increased rate of growth for Acropora </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cervicornis contrary to nutrients </a:t>
            </a:r>
          </a:p>
          <a:p>
            <a:r>
              <a:rPr lang="en-US" sz="2000" dirty="0" smtClean="0">
                <a:latin typeface="Times New Roman" pitchFamily="18" charset="0"/>
                <a:cs typeface="Times New Roman" pitchFamily="18" charset="0"/>
              </a:rPr>
              <a:t>However, high consumption of phosphate and nitrates have a decreased rate of growth</a:t>
            </a:r>
          </a:p>
          <a:p>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3084093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According to the data gathered by Emily et al, p. 72, it is clear that, coral reefs gains more benefits when nutrients are added to them especially phosphorus</a:t>
            </a:r>
          </a:p>
          <a:p>
            <a:r>
              <a:rPr lang="en-US" sz="2000" dirty="0" smtClean="0">
                <a:latin typeface="Times New Roman" pitchFamily="18" charset="0"/>
                <a:cs typeface="Times New Roman" pitchFamily="18" charset="0"/>
              </a:rPr>
              <a:t>This offers protection to coral in case of bleaching </a:t>
            </a:r>
          </a:p>
          <a:p>
            <a:r>
              <a:rPr lang="en-US" sz="2000" dirty="0" smtClean="0">
                <a:latin typeface="Times New Roman" pitchFamily="18" charset="0"/>
                <a:cs typeface="Times New Roman" pitchFamily="18" charset="0"/>
              </a:rPr>
              <a:t>In some case Emily p 72 argues that, coral are more in environment where carbon dioxide is elevated</a:t>
            </a:r>
          </a:p>
          <a:p>
            <a:r>
              <a:rPr lang="en-US" sz="2000" dirty="0" smtClean="0">
                <a:latin typeface="Times New Roman" pitchFamily="18" charset="0"/>
                <a:cs typeface="Times New Roman" pitchFamily="18" charset="0"/>
              </a:rPr>
              <a:t>The nutrients responds to any acidic condition </a:t>
            </a:r>
          </a:p>
          <a:p>
            <a:r>
              <a:rPr lang="en-US" sz="2000" dirty="0" smtClean="0">
                <a:latin typeface="Times New Roman" pitchFamily="18" charset="0"/>
                <a:cs typeface="Times New Roman" pitchFamily="18" charset="0"/>
              </a:rPr>
              <a:t>The environmental stressors as mentioned earlier cause shifts and disturbances of holobiont</a:t>
            </a:r>
          </a:p>
          <a:p>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29742383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Under the methodologies used by Emily et al,p702,  an experimental design was used to collect some stylophora pistillata colonies</a:t>
            </a:r>
          </a:p>
          <a:p>
            <a:r>
              <a:rPr lang="en-US" sz="2000" dirty="0" smtClean="0">
                <a:latin typeface="Times New Roman" pitchFamily="18" charset="0"/>
                <a:cs typeface="Times New Roman" pitchFamily="18" charset="0"/>
              </a:rPr>
              <a:t>They were  at a depth of eight meters around Gulf of Aqaba</a:t>
            </a:r>
          </a:p>
          <a:p>
            <a:r>
              <a:rPr lang="en-US" sz="2000" dirty="0" smtClean="0">
                <a:latin typeface="Times New Roman" pitchFamily="18" charset="0"/>
                <a:cs typeface="Times New Roman" pitchFamily="18" charset="0"/>
              </a:rPr>
              <a:t>The idea was do get see how pH value, temperature and nutrients affected the organisms</a:t>
            </a:r>
          </a:p>
          <a:p>
            <a:r>
              <a:rPr lang="en-US" sz="2000" dirty="0" smtClean="0">
                <a:latin typeface="Times New Roman" pitchFamily="18" charset="0"/>
                <a:cs typeface="Times New Roman" pitchFamily="18" charset="0"/>
              </a:rPr>
              <a:t> For the study water from Gulf of Aqaba was used as seawater with slight adjustment of its pH value</a:t>
            </a:r>
          </a:p>
          <a:p>
            <a:r>
              <a:rPr lang="en-US" sz="2000" dirty="0" smtClean="0">
                <a:latin typeface="Times New Roman" pitchFamily="18" charset="0"/>
                <a:cs typeface="Times New Roman" pitchFamily="18" charset="0"/>
              </a:rPr>
              <a:t>The temperature was controlled through heating </a:t>
            </a:r>
          </a:p>
          <a:p>
            <a:r>
              <a:rPr lang="en-US" sz="2000" dirty="0" smtClean="0">
                <a:latin typeface="Times New Roman" pitchFamily="18" charset="0"/>
                <a:cs typeface="Times New Roman" pitchFamily="18" charset="0"/>
              </a:rPr>
              <a:t>Carbon (iv) oxide gas was put as way of lowering pH value of seawater </a:t>
            </a:r>
          </a:p>
        </p:txBody>
      </p:sp>
      <p:sp>
        <p:nvSpPr>
          <p:cNvPr id="2" name="Title 1"/>
          <p:cNvSpPr>
            <a:spLocks noGrp="1"/>
          </p:cNvSpPr>
          <p:nvPr>
            <p:ph type="title"/>
          </p:nvPr>
        </p:nvSpPr>
        <p:spPr/>
        <p:txBody>
          <a:bodyPr/>
          <a:lstStyle/>
          <a:p>
            <a:r>
              <a:rPr lang="en-US" dirty="0" smtClean="0"/>
              <a:t>Sample experiment </a:t>
            </a:r>
            <a:endParaRPr lang="en-US" dirty="0"/>
          </a:p>
        </p:txBody>
      </p:sp>
    </p:spTree>
    <p:extLst>
      <p:ext uri="{BB962C8B-B14F-4D97-AF65-F5344CB8AC3E}">
        <p14:creationId xmlns:p14="http://schemas.microsoft.com/office/powerpoint/2010/main" val="40630426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
            </a:pPr>
            <a:r>
              <a:rPr lang="en-US" sz="2000" dirty="0" smtClean="0">
                <a:latin typeface="Times New Roman" pitchFamily="18" charset="0"/>
                <a:cs typeface="Times New Roman" pitchFamily="18" charset="0"/>
              </a:rPr>
              <a:t>The study aimed at investigating the respiration and photosynthesis of coral reefs when exposed to temperature, pH value and carbon n(iv) oxide.</a:t>
            </a:r>
            <a:endParaRPr lang="en-US" sz="2000" dirty="0">
              <a:latin typeface="Times New Roman" pitchFamily="18" charset="0"/>
              <a:cs typeface="Times New Roman" pitchFamily="18" charset="0"/>
            </a:endParaRPr>
          </a:p>
          <a:p>
            <a:pPr>
              <a:buFont typeface="Wingdings" pitchFamily="2" charset="2"/>
              <a:buChar char="§"/>
            </a:pPr>
            <a:r>
              <a:rPr lang="en-US" sz="2000" dirty="0" smtClean="0">
                <a:latin typeface="Times New Roman" pitchFamily="18" charset="0"/>
                <a:cs typeface="Times New Roman" pitchFamily="18" charset="0"/>
              </a:rPr>
              <a:t>Within 20 minutes there was dark acclimation of s. pistilla </a:t>
            </a:r>
          </a:p>
          <a:p>
            <a:pPr>
              <a:buFont typeface="Wingdings" pitchFamily="2" charset="2"/>
              <a:buChar char="§"/>
            </a:pPr>
            <a:r>
              <a:rPr lang="en-US" sz="2000" dirty="0" smtClean="0">
                <a:latin typeface="Times New Roman" pitchFamily="18" charset="0"/>
                <a:cs typeface="Times New Roman" pitchFamily="18" charset="0"/>
              </a:rPr>
              <a:t>With the discussed treatment where this organism was put the chlorophyll was not affected by concentration of pH value of sea </a:t>
            </a:r>
            <a:r>
              <a:rPr lang="en-US" sz="2000" dirty="0">
                <a:latin typeface="Times New Roman" pitchFamily="18" charset="0"/>
                <a:cs typeface="Times New Roman" pitchFamily="18" charset="0"/>
              </a:rPr>
              <a:t>water(</a:t>
            </a:r>
            <a:r>
              <a:rPr lang="en-US" sz="2000" dirty="0"/>
              <a:t>Emily et al  2018</a:t>
            </a:r>
            <a:r>
              <a:rPr lang="en-US" sz="2000" dirty="0" smtClean="0"/>
              <a:t>).</a:t>
            </a:r>
            <a:endParaRPr lang="en-US" sz="2000" dirty="0" smtClean="0">
              <a:latin typeface="Times New Roman" pitchFamily="18" charset="0"/>
              <a:cs typeface="Times New Roman" pitchFamily="18" charset="0"/>
            </a:endParaRPr>
          </a:p>
          <a:p>
            <a:pPr>
              <a:buFont typeface="Wingdings" pitchFamily="2" charset="2"/>
              <a:buChar char="§"/>
            </a:pPr>
            <a:r>
              <a:rPr lang="en-US" sz="2000" dirty="0" smtClean="0">
                <a:latin typeface="Times New Roman" pitchFamily="18" charset="0"/>
                <a:cs typeface="Times New Roman" pitchFamily="18" charset="0"/>
              </a:rPr>
              <a:t>However, coral </a:t>
            </a:r>
            <a:r>
              <a:rPr lang="en-US" sz="2000" dirty="0" smtClean="0">
                <a:latin typeface="Times New Roman" pitchFamily="18" charset="0"/>
                <a:cs typeface="Times New Roman" pitchFamily="18" charset="0"/>
              </a:rPr>
              <a:t>scleractinian</a:t>
            </a:r>
            <a:r>
              <a:rPr lang="en-US" sz="2000" dirty="0" smtClean="0">
                <a:latin typeface="Times New Roman" pitchFamily="18" charset="0"/>
                <a:cs typeface="Times New Roman" pitchFamily="18" charset="0"/>
              </a:rPr>
              <a:t> reported a negative effect as it was affected by temperature, heat and nutrients</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What did the results reveal </a:t>
            </a:r>
            <a:endParaRPr lang="en-US" dirty="0"/>
          </a:p>
        </p:txBody>
      </p:sp>
    </p:spTree>
    <p:extLst>
      <p:ext uri="{BB962C8B-B14F-4D97-AF65-F5344CB8AC3E}">
        <p14:creationId xmlns:p14="http://schemas.microsoft.com/office/powerpoint/2010/main" val="2624809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v"/>
            </a:pPr>
            <a:r>
              <a:rPr lang="en-US" sz="2000" dirty="0" smtClean="0">
                <a:latin typeface="Times New Roman" pitchFamily="18" charset="0"/>
                <a:cs typeface="Times New Roman" pitchFamily="18" charset="0"/>
              </a:rPr>
              <a:t>The rate of dark respiration was measured in incubation chambers</a:t>
            </a:r>
          </a:p>
          <a:p>
            <a:pPr>
              <a:buFont typeface="Wingdings" pitchFamily="2" charset="2"/>
              <a:buChar char="v"/>
            </a:pPr>
            <a:r>
              <a:rPr lang="en-US" sz="2000" dirty="0" smtClean="0">
                <a:latin typeface="Times New Roman" pitchFamily="18" charset="0"/>
                <a:cs typeface="Times New Roman" pitchFamily="18" charset="0"/>
              </a:rPr>
              <a:t>The rate of photosynthesis for the coral fragments was also measured </a:t>
            </a:r>
          </a:p>
          <a:p>
            <a:pPr>
              <a:buFont typeface="Wingdings" pitchFamily="2" charset="2"/>
              <a:buChar char="v"/>
            </a:pPr>
            <a:r>
              <a:rPr lang="en-US" sz="2000" dirty="0" smtClean="0">
                <a:latin typeface="Times New Roman" pitchFamily="18" charset="0"/>
                <a:cs typeface="Times New Roman" pitchFamily="18" charset="0"/>
              </a:rPr>
              <a:t>During net photosynthesis light was used </a:t>
            </a:r>
          </a:p>
          <a:p>
            <a:pPr>
              <a:buFont typeface="Wingdings" pitchFamily="2" charset="2"/>
              <a:buChar char="v"/>
            </a:pPr>
            <a:r>
              <a:rPr lang="en-US" sz="2000" dirty="0" smtClean="0">
                <a:latin typeface="Times New Roman" pitchFamily="18" charset="0"/>
                <a:cs typeface="Times New Roman" pitchFamily="18" charset="0"/>
              </a:rPr>
              <a:t>Both measurements were done in 1 hour </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t>Measurement of respiration and photosynthesis </a:t>
            </a:r>
            <a:endParaRPr lang="en-US" dirty="0"/>
          </a:p>
        </p:txBody>
      </p:sp>
    </p:spTree>
    <p:extLst>
      <p:ext uri="{BB962C8B-B14F-4D97-AF65-F5344CB8AC3E}">
        <p14:creationId xmlns:p14="http://schemas.microsoft.com/office/powerpoint/2010/main" val="4831527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Both photosynthesis and respiration were done by exposing stylophora pistilaata to high nutrients, high temperature low ph. </a:t>
            </a:r>
          </a:p>
          <a:p>
            <a:r>
              <a:rPr lang="en-US" sz="2000" dirty="0" smtClean="0">
                <a:latin typeface="Times New Roman" pitchFamily="18" charset="0"/>
                <a:cs typeface="Times New Roman" pitchFamily="18" charset="0"/>
              </a:rPr>
              <a:t>The results showed that, decreased pH value increased Non photochemical quenching </a:t>
            </a:r>
            <a:r>
              <a:rPr lang="en-US" sz="2000" dirty="0">
                <a:latin typeface="Times New Roman" pitchFamily="18" charset="0"/>
                <a:cs typeface="Times New Roman" pitchFamily="18" charset="0"/>
              </a:rPr>
              <a:t>(</a:t>
            </a:r>
            <a:r>
              <a:rPr lang="en-US" sz="2000" dirty="0"/>
              <a:t>Emily et al  2018</a:t>
            </a:r>
            <a:r>
              <a:rPr lang="en-US" sz="2000" dirty="0" smtClean="0"/>
              <a:t>).</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photosynthetic efficiency worked well with the electron transport rate and non-photochemical quenching </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a:xfrm>
            <a:off x="457200" y="457200"/>
            <a:ext cx="8229600" cy="1143000"/>
          </a:xfrm>
        </p:spPr>
        <p:txBody>
          <a:bodyPr/>
          <a:lstStyle/>
          <a:p>
            <a:r>
              <a:rPr lang="en-US" dirty="0" smtClean="0"/>
              <a:t>Continuation </a:t>
            </a:r>
            <a:endParaRPr lang="en-US" dirty="0"/>
          </a:p>
        </p:txBody>
      </p:sp>
    </p:spTree>
    <p:extLst>
      <p:ext uri="{BB962C8B-B14F-4D97-AF65-F5344CB8AC3E}">
        <p14:creationId xmlns:p14="http://schemas.microsoft.com/office/powerpoint/2010/main" val="22904025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DNA for the symbiodinium got extracted by use of kit for genomic purification </a:t>
            </a:r>
          </a:p>
          <a:p>
            <a:r>
              <a:rPr lang="en-US" sz="2000" dirty="0" smtClean="0">
                <a:latin typeface="Times New Roman" pitchFamily="18" charset="0"/>
                <a:cs typeface="Times New Roman" pitchFamily="18" charset="0"/>
              </a:rPr>
              <a:t>Calcification was done by consideration of alkaline </a:t>
            </a:r>
          </a:p>
          <a:p>
            <a:r>
              <a:rPr lang="en-US" sz="2000" dirty="0" smtClean="0">
                <a:latin typeface="Times New Roman" pitchFamily="18" charset="0"/>
                <a:cs typeface="Times New Roman" pitchFamily="18" charset="0"/>
              </a:rPr>
              <a:t>The measurement of total alkalinity was done by use of titration called automatic potentiometric </a:t>
            </a:r>
            <a:r>
              <a:rPr lang="en-US" sz="2000" dirty="0">
                <a:latin typeface="Times New Roman" pitchFamily="18" charset="0"/>
                <a:cs typeface="Times New Roman" pitchFamily="18" charset="0"/>
              </a:rPr>
              <a:t>(</a:t>
            </a:r>
            <a:r>
              <a:rPr lang="en-US" sz="2000" dirty="0"/>
              <a:t>Emily et al  2018</a:t>
            </a:r>
            <a:r>
              <a:rPr lang="en-US" sz="2000" dirty="0" smtClean="0"/>
              <a:t>).</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Seawater sample was collected and accurately weighed </a:t>
            </a:r>
          </a:p>
          <a:p>
            <a:r>
              <a:rPr lang="en-US" sz="2000" dirty="0" smtClean="0">
                <a:latin typeface="Times New Roman" pitchFamily="18" charset="0"/>
                <a:cs typeface="Times New Roman" pitchFamily="18" charset="0"/>
              </a:rPr>
              <a:t>The alkalinity was computed through Gran equation </a:t>
            </a:r>
          </a:p>
          <a:p>
            <a:r>
              <a:rPr lang="en-US" sz="2000" dirty="0" smtClean="0">
                <a:latin typeface="Times New Roman" pitchFamily="18" charset="0"/>
                <a:cs typeface="Times New Roman" pitchFamily="18" charset="0"/>
              </a:rPr>
              <a:t>The rate of calcification was done and normalized based on the surface area of coral fragment </a:t>
            </a:r>
          </a:p>
        </p:txBody>
      </p:sp>
      <p:sp>
        <p:nvSpPr>
          <p:cNvPr id="2" name="Title 1"/>
          <p:cNvSpPr>
            <a:spLocks noGrp="1"/>
          </p:cNvSpPr>
          <p:nvPr>
            <p:ph type="title"/>
          </p:nvPr>
        </p:nvSpPr>
        <p:spPr/>
        <p:txBody>
          <a:bodyPr>
            <a:normAutofit fontScale="90000"/>
          </a:bodyPr>
          <a:lstStyle/>
          <a:p>
            <a:r>
              <a:rPr lang="en-US" dirty="0"/>
              <a:t>Genetic identity and symbiodinium </a:t>
            </a:r>
            <a:br>
              <a:rPr lang="en-US" dirty="0"/>
            </a:br>
            <a:endParaRPr lang="en-US" dirty="0"/>
          </a:p>
        </p:txBody>
      </p:sp>
    </p:spTree>
    <p:extLst>
      <p:ext uri="{BB962C8B-B14F-4D97-AF65-F5344CB8AC3E}">
        <p14:creationId xmlns:p14="http://schemas.microsoft.com/office/powerpoint/2010/main" val="2253831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Research shows that various factors such as </a:t>
            </a:r>
            <a:endParaRPr lang="en-US" dirty="0" smtClean="0"/>
          </a:p>
          <a:p>
            <a:r>
              <a:rPr lang="en-US" dirty="0" smtClean="0"/>
              <a:t>hiking </a:t>
            </a:r>
            <a:r>
              <a:rPr lang="en-US" dirty="0"/>
              <a:t>temperatures</a:t>
            </a:r>
            <a:r>
              <a:rPr lang="en-US" dirty="0" smtClean="0"/>
              <a:t>,</a:t>
            </a:r>
          </a:p>
          <a:p>
            <a:r>
              <a:rPr lang="en-US" dirty="0" smtClean="0"/>
              <a:t> </a:t>
            </a:r>
            <a:r>
              <a:rPr lang="en-US" dirty="0"/>
              <a:t>high level </a:t>
            </a:r>
            <a:r>
              <a:rPr lang="en-US" dirty="0" smtClean="0"/>
              <a:t>nutrients</a:t>
            </a:r>
          </a:p>
          <a:p>
            <a:r>
              <a:rPr lang="en-US" dirty="0" smtClean="0"/>
              <a:t> </a:t>
            </a:r>
            <a:r>
              <a:rPr lang="en-US" dirty="0"/>
              <a:t>and acidic conditions of the ocean adversely </a:t>
            </a:r>
            <a:r>
              <a:rPr lang="en-US" dirty="0" smtClean="0"/>
              <a:t>that impacted the </a:t>
            </a:r>
            <a:r>
              <a:rPr lang="en-US" dirty="0"/>
              <a:t>quality of Scleractinian corals</a:t>
            </a:r>
            <a:r>
              <a:rPr lang="en-US" dirty="0" smtClean="0"/>
              <a:t>.</a:t>
            </a:r>
          </a:p>
          <a:p>
            <a:r>
              <a:rPr lang="en-US" dirty="0" smtClean="0"/>
              <a:t> </a:t>
            </a:r>
            <a:r>
              <a:rPr lang="en-US" dirty="0"/>
              <a:t>Most researches of the present times dwell on impacts of foreseen environmental changes both in combination and </a:t>
            </a:r>
            <a:r>
              <a:rPr lang="en-US" dirty="0" smtClean="0"/>
              <a:t>isolation</a:t>
            </a:r>
            <a:r>
              <a:rPr lang="en-US" dirty="0"/>
              <a:t> </a:t>
            </a:r>
            <a:r>
              <a:rPr lang="en-US" sz="2400" dirty="0">
                <a:latin typeface="Times New Roman" pitchFamily="18" charset="0"/>
                <a:cs typeface="Times New Roman" pitchFamily="18" charset="0"/>
              </a:rPr>
              <a:t>(</a:t>
            </a:r>
            <a:r>
              <a:rPr lang="en-US" sz="2400" dirty="0"/>
              <a:t>Emily et al  2018).</a:t>
            </a:r>
            <a:endParaRPr lang="en-US" sz="2400" dirty="0">
              <a:latin typeface="Times New Roman" pitchFamily="18" charset="0"/>
              <a:cs typeface="Times New Roman" pitchFamily="18" charset="0"/>
            </a:endParaRPr>
          </a:p>
          <a:p>
            <a:pPr marL="114300" indent="0">
              <a:buNone/>
            </a:pPr>
            <a:endParaRPr lang="en-US" dirty="0"/>
          </a:p>
        </p:txBody>
      </p:sp>
      <p:sp>
        <p:nvSpPr>
          <p:cNvPr id="2" name="Title 1"/>
          <p:cNvSpPr>
            <a:spLocks noGrp="1"/>
          </p:cNvSpPr>
          <p:nvPr>
            <p:ph type="title"/>
          </p:nvPr>
        </p:nvSpPr>
        <p:spPr/>
        <p:txBody>
          <a:bodyPr/>
          <a:lstStyle/>
          <a:p>
            <a:r>
              <a:rPr lang="en-US" dirty="0" smtClean="0"/>
              <a:t>Discussion </a:t>
            </a:r>
            <a:endParaRPr lang="en-US" dirty="0"/>
          </a:p>
        </p:txBody>
      </p:sp>
    </p:spTree>
    <p:extLst>
      <p:ext uri="{BB962C8B-B14F-4D97-AF65-F5344CB8AC3E}">
        <p14:creationId xmlns:p14="http://schemas.microsoft.com/office/powerpoint/2010/main" val="4044608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Discoveries from these researches have served to inform environmental policy makers at both local and regional levels. </a:t>
            </a:r>
          </a:p>
          <a:p>
            <a:r>
              <a:rPr lang="en-US" dirty="0"/>
              <a:t>Researchers have found out that separately, these factors change a number of physiological functioning aspects of the </a:t>
            </a:r>
            <a:r>
              <a:rPr lang="en-US" dirty="0" smtClean="0"/>
              <a:t>corals</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p>
          <a:p>
            <a:r>
              <a:rPr lang="en-US" dirty="0" smtClean="0"/>
              <a:t>there </a:t>
            </a:r>
            <a:r>
              <a:rPr lang="en-US" dirty="0"/>
              <a:t>are additional impacts when the same corals are exposed to a combination of the factors. </a:t>
            </a:r>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3785260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t>The conditions under which experiments were carried out impacted upon energy acquisition by the holobionts</a:t>
            </a:r>
            <a:r>
              <a:rPr lang="en-US" dirty="0" smtClean="0"/>
              <a:t>.</a:t>
            </a:r>
          </a:p>
          <a:p>
            <a:r>
              <a:rPr lang="en-US" dirty="0" smtClean="0"/>
              <a:t> </a:t>
            </a:r>
            <a:r>
              <a:rPr lang="en-US" dirty="0"/>
              <a:t>Variation of the other factors such as </a:t>
            </a:r>
            <a:endParaRPr lang="en-US" dirty="0" smtClean="0"/>
          </a:p>
          <a:p>
            <a:r>
              <a:rPr lang="en-US" dirty="0" smtClean="0"/>
              <a:t>temperatures </a:t>
            </a:r>
          </a:p>
          <a:p>
            <a:r>
              <a:rPr lang="en-US" dirty="0" smtClean="0"/>
              <a:t> </a:t>
            </a:r>
            <a:r>
              <a:rPr lang="en-US" dirty="0"/>
              <a:t>pH resulted to low rate of photosynthesis alongside other parameters such as NPQ</a:t>
            </a:r>
            <a:r>
              <a:rPr lang="en-US" dirty="0" smtClean="0"/>
              <a:t>.</a:t>
            </a:r>
          </a:p>
          <a:p>
            <a:r>
              <a:rPr lang="en-US" dirty="0" smtClean="0"/>
              <a:t> </a:t>
            </a:r>
            <a:r>
              <a:rPr lang="en-US" dirty="0"/>
              <a:t>For instance, low pH treatment led to hiking of NPQ. </a:t>
            </a:r>
            <a:endParaRPr lang="en-US" dirty="0" smtClean="0"/>
          </a:p>
          <a:p>
            <a:r>
              <a:rPr lang="en-US" dirty="0" smtClean="0"/>
              <a:t>Temperatures </a:t>
            </a:r>
            <a:r>
              <a:rPr lang="en-US" dirty="0"/>
              <a:t>variation is the other factor that had great impact on the levels of </a:t>
            </a:r>
            <a:r>
              <a:rPr lang="en-US" dirty="0" smtClean="0"/>
              <a:t>NPQ </a:t>
            </a:r>
            <a:r>
              <a:rPr lang="en-US" sz="2400" dirty="0">
                <a:latin typeface="Times New Roman" pitchFamily="18" charset="0"/>
                <a:cs typeface="Times New Roman" pitchFamily="18" charset="0"/>
              </a:rPr>
              <a:t>(</a:t>
            </a:r>
            <a:r>
              <a:rPr lang="en-US" sz="2400" dirty="0"/>
              <a:t>Emily et al  2018).</a:t>
            </a:r>
            <a:endParaRPr lang="en-US" sz="2400" dirty="0">
              <a:latin typeface="Times New Roman" pitchFamily="18" charset="0"/>
              <a:cs typeface="Times New Roman" pitchFamily="18" charset="0"/>
            </a:endParaRPr>
          </a:p>
          <a:p>
            <a:pPr marL="114300" indent="0">
              <a:buNone/>
            </a:pPr>
            <a:endParaRPr lang="en-US" dirty="0"/>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912448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Though pH variations lead to minimal effects on photosynthesis of the </a:t>
            </a:r>
            <a:r>
              <a:rPr lang="en-US" dirty="0" smtClean="0"/>
              <a:t>corals</a:t>
            </a:r>
          </a:p>
          <a:p>
            <a:r>
              <a:rPr lang="en-US" dirty="0" smtClean="0"/>
              <a:t>This  </a:t>
            </a:r>
            <a:r>
              <a:rPr lang="en-US" dirty="0"/>
              <a:t>impacts </a:t>
            </a:r>
            <a:r>
              <a:rPr lang="en-US" dirty="0" smtClean="0"/>
              <a:t> occurs when factors are combined </a:t>
            </a:r>
            <a:r>
              <a:rPr lang="en-US" dirty="0"/>
              <a:t>with those that result from varying </a:t>
            </a:r>
            <a:r>
              <a:rPr lang="en-US" dirty="0" smtClean="0"/>
              <a:t>temperatures </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p>
          <a:p>
            <a:r>
              <a:rPr lang="en-US" dirty="0" smtClean="0"/>
              <a:t>the </a:t>
            </a:r>
            <a:r>
              <a:rPr lang="en-US" dirty="0"/>
              <a:t>results are detrimental to the corals. </a:t>
            </a:r>
            <a:endParaRPr lang="en-US" dirty="0" smtClean="0"/>
          </a:p>
          <a:p>
            <a:r>
              <a:rPr lang="en-US" dirty="0" smtClean="0"/>
              <a:t> </a:t>
            </a:r>
            <a:r>
              <a:rPr lang="en-US" dirty="0"/>
              <a:t>Such an observation suggests that there will be minimal growth of reef in the oceans in future days. </a:t>
            </a:r>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1925958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 good number of researches have scrutinized how high levels of soluble nutrients </a:t>
            </a:r>
            <a:r>
              <a:rPr lang="en-US" dirty="0" smtClean="0"/>
              <a:t>affect Following two aspects </a:t>
            </a:r>
          </a:p>
          <a:p>
            <a:pPr>
              <a:buFont typeface="Wingdings" pitchFamily="2" charset="2"/>
              <a:buChar char="v"/>
            </a:pPr>
            <a:r>
              <a:rPr lang="en-US" dirty="0" smtClean="0"/>
              <a:t>the </a:t>
            </a:r>
            <a:r>
              <a:rPr lang="en-US" dirty="0"/>
              <a:t>coral reef calcification</a:t>
            </a:r>
            <a:r>
              <a:rPr lang="en-US" dirty="0" smtClean="0"/>
              <a:t>,</a:t>
            </a:r>
          </a:p>
          <a:p>
            <a:pPr>
              <a:buFont typeface="Wingdings" pitchFamily="2" charset="2"/>
              <a:buChar char="v"/>
            </a:pPr>
            <a:r>
              <a:rPr lang="en-US" dirty="0" smtClean="0"/>
              <a:t> </a:t>
            </a:r>
            <a:r>
              <a:rPr lang="en-US" dirty="0"/>
              <a:t>growth of tissues and </a:t>
            </a:r>
            <a:r>
              <a:rPr lang="en-US" dirty="0" smtClean="0"/>
              <a:t>symbionts.</a:t>
            </a:r>
          </a:p>
          <a:p>
            <a:pPr marL="0" indent="0">
              <a:buNone/>
            </a:pPr>
            <a:r>
              <a:rPr lang="en-US" dirty="0" smtClean="0"/>
              <a:t> </a:t>
            </a:r>
            <a:r>
              <a:rPr lang="en-US" dirty="0"/>
              <a:t>These studies have at the end discovered that these factors lead to adverse responses </a:t>
            </a:r>
            <a:r>
              <a:rPr lang="en-US" dirty="0" smtClean="0"/>
              <a:t>physiologically</a:t>
            </a:r>
            <a:r>
              <a:rPr lang="en-US" dirty="0"/>
              <a:t> </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2805000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Availability of nutrients to the corals is depend on the deepness of the ocean. </a:t>
            </a:r>
            <a:endParaRPr lang="en-US" dirty="0" smtClean="0"/>
          </a:p>
          <a:p>
            <a:r>
              <a:rPr lang="en-US" dirty="0" smtClean="0"/>
              <a:t>For </a:t>
            </a:r>
            <a:r>
              <a:rPr lang="en-US" dirty="0"/>
              <a:t>instance, some studies carried out in the </a:t>
            </a:r>
            <a:r>
              <a:rPr lang="en-US" dirty="0"/>
              <a:t>the</a:t>
            </a:r>
            <a:r>
              <a:rPr lang="en-US" dirty="0"/>
              <a:t> Gulf of Aqaba show that concentration of non-organic nutrients below 400m deep into the ocean is </a:t>
            </a:r>
            <a:r>
              <a:rPr lang="en-US" dirty="0" smtClean="0"/>
              <a:t>low</a:t>
            </a:r>
            <a:r>
              <a:rPr lang="en-US" dirty="0"/>
              <a:t> </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p>
          <a:p>
            <a:r>
              <a:rPr lang="en-US" dirty="0" smtClean="0"/>
              <a:t> </a:t>
            </a:r>
            <a:r>
              <a:rPr lang="en-US" dirty="0"/>
              <a:t>Deeper into the ocean concentration of nutrients increase as there is increased levels of minerals.</a:t>
            </a:r>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3420193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Nutrient levels do not only affect photosynthesis </a:t>
            </a:r>
            <a:endParaRPr lang="en-US" dirty="0" smtClean="0"/>
          </a:p>
          <a:p>
            <a:r>
              <a:rPr lang="en-US" dirty="0" smtClean="0"/>
              <a:t>it </a:t>
            </a:r>
            <a:r>
              <a:rPr lang="en-US" dirty="0"/>
              <a:t>also impacts other physiological processes of the corals</a:t>
            </a:r>
            <a:r>
              <a:rPr lang="en-US" dirty="0" smtClean="0"/>
              <a:t>.</a:t>
            </a:r>
          </a:p>
          <a:p>
            <a:r>
              <a:rPr lang="en-US" dirty="0" smtClean="0"/>
              <a:t> </a:t>
            </a:r>
            <a:r>
              <a:rPr lang="en-US" dirty="0"/>
              <a:t>An example of these, is bleaching </a:t>
            </a:r>
            <a:r>
              <a:rPr lang="en-US" dirty="0" smtClean="0"/>
              <a:t>process</a:t>
            </a:r>
          </a:p>
          <a:p>
            <a:r>
              <a:rPr lang="en-US" dirty="0" smtClean="0"/>
              <a:t>Research </a:t>
            </a:r>
            <a:r>
              <a:rPr lang="en-US" dirty="0"/>
              <a:t>has it that high concentration of nutrients hikes bleaching </a:t>
            </a:r>
            <a:r>
              <a:rPr lang="en-US" dirty="0" smtClean="0"/>
              <a:t>events</a:t>
            </a:r>
          </a:p>
          <a:p>
            <a:r>
              <a:rPr lang="en-US" dirty="0" smtClean="0"/>
              <a:t>Sometimes high concentration of nutrients</a:t>
            </a:r>
            <a:r>
              <a:rPr lang="en-US" dirty="0" smtClean="0"/>
              <a:t> </a:t>
            </a:r>
            <a:r>
              <a:rPr lang="en-US" dirty="0"/>
              <a:t>lowers bleaching thresholds of the of corals </a:t>
            </a:r>
            <a:r>
              <a:rPr lang="en-US" sz="2400" dirty="0">
                <a:latin typeface="Times New Roman" pitchFamily="18" charset="0"/>
                <a:cs typeface="Times New Roman" pitchFamily="18" charset="0"/>
              </a:rPr>
              <a:t>(</a:t>
            </a:r>
            <a:r>
              <a:rPr lang="en-US" sz="2400" dirty="0"/>
              <a:t>Emily et al  2018).</a:t>
            </a:r>
            <a:endParaRPr lang="en-US" sz="2400" dirty="0">
              <a:latin typeface="Times New Roman" pitchFamily="18" charset="0"/>
              <a:cs typeface="Times New Roman" pitchFamily="18" charset="0"/>
            </a:endParaRPr>
          </a:p>
          <a:p>
            <a:pPr marL="114300" indent="0">
              <a:buNone/>
            </a:pPr>
            <a:endParaRPr lang="en-US" dirty="0"/>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2804686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Most studies whose accuracy is anchored by the findings of this </a:t>
            </a:r>
            <a:r>
              <a:rPr lang="en-US" dirty="0" smtClean="0"/>
              <a:t>study</a:t>
            </a:r>
          </a:p>
          <a:p>
            <a:r>
              <a:rPr lang="en-US" dirty="0" smtClean="0"/>
              <a:t>Such study indicate </a:t>
            </a:r>
            <a:r>
              <a:rPr lang="en-US" dirty="0"/>
              <a:t>that there is increased eutrophication in the Gulf of Aqaba </a:t>
            </a:r>
            <a:endParaRPr lang="en-US" dirty="0" smtClean="0"/>
          </a:p>
          <a:p>
            <a:r>
              <a:rPr lang="en-US" dirty="0" smtClean="0"/>
              <a:t>The reason for this is </a:t>
            </a:r>
            <a:r>
              <a:rPr lang="en-US" dirty="0" smtClean="0"/>
              <a:t>due </a:t>
            </a:r>
            <a:r>
              <a:rPr lang="en-US" dirty="0"/>
              <a:t>to reducing coral cover over </a:t>
            </a:r>
            <a:r>
              <a:rPr lang="en-US" dirty="0" smtClean="0"/>
              <a:t>time</a:t>
            </a:r>
          </a:p>
          <a:p>
            <a:r>
              <a:rPr lang="en-US" dirty="0" smtClean="0"/>
              <a:t>Reduced </a:t>
            </a:r>
            <a:r>
              <a:rPr lang="en-US" dirty="0"/>
              <a:t>growth of corals has resulted from a combination of factors some of which include </a:t>
            </a:r>
            <a:endParaRPr lang="en-US" dirty="0" smtClean="0"/>
          </a:p>
          <a:p>
            <a:pPr marL="514350" indent="-514350">
              <a:buFont typeface="+mj-lt"/>
              <a:buAutoNum type="arabicParenR"/>
            </a:pPr>
            <a:r>
              <a:rPr lang="en-US" dirty="0" smtClean="0"/>
              <a:t>reduced </a:t>
            </a:r>
            <a:r>
              <a:rPr lang="en-US" dirty="0"/>
              <a:t>concentration of </a:t>
            </a:r>
            <a:r>
              <a:rPr lang="en-US" dirty="0" smtClean="0"/>
              <a:t>proteins</a:t>
            </a:r>
          </a:p>
          <a:p>
            <a:pPr marL="514350" indent="-514350">
              <a:buFont typeface="+mj-lt"/>
              <a:buAutoNum type="arabicParenR"/>
            </a:pPr>
            <a:r>
              <a:rPr lang="en-US" dirty="0" smtClean="0"/>
              <a:t>increased </a:t>
            </a:r>
            <a:r>
              <a:rPr lang="en-US" dirty="0"/>
              <a:t>density combined with higher levels of temperatures. </a:t>
            </a:r>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2599030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Lack of balanced nutrients exposes the corals in different depths of the ocean </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a:p>
          <a:p>
            <a:r>
              <a:rPr lang="en-US" dirty="0" smtClean="0"/>
              <a:t>This can be dangerous than  </a:t>
            </a:r>
            <a:r>
              <a:rPr lang="en-US" dirty="0"/>
              <a:t>other adverse factors that might result from climatic changes. </a:t>
            </a:r>
            <a:endParaRPr lang="en-US" dirty="0" smtClean="0"/>
          </a:p>
          <a:p>
            <a:r>
              <a:rPr lang="en-US" dirty="0" smtClean="0"/>
              <a:t>These </a:t>
            </a:r>
            <a:r>
              <a:rPr lang="en-US" dirty="0"/>
              <a:t>adverse factors from the environment, will add onto the </a:t>
            </a:r>
            <a:r>
              <a:rPr lang="en-US" dirty="0" smtClean="0"/>
              <a:t>stress</a:t>
            </a:r>
          </a:p>
          <a:p>
            <a:r>
              <a:rPr lang="en-US" dirty="0" smtClean="0"/>
              <a:t>Such adverse factors results</a:t>
            </a:r>
            <a:r>
              <a:rPr lang="en-US" dirty="0" smtClean="0"/>
              <a:t> </a:t>
            </a:r>
            <a:r>
              <a:rPr lang="en-US" dirty="0"/>
              <a:t>from lack of important nutrients </a:t>
            </a:r>
            <a:endParaRPr lang="en-US" dirty="0" smtClean="0"/>
          </a:p>
          <a:p>
            <a:r>
              <a:rPr lang="en-US" dirty="0" smtClean="0"/>
              <a:t>The lack of important nutrients</a:t>
            </a:r>
            <a:r>
              <a:rPr lang="en-US" dirty="0" smtClean="0"/>
              <a:t> </a:t>
            </a:r>
            <a:r>
              <a:rPr lang="en-US" dirty="0" smtClean="0"/>
              <a:t>can be threatening </a:t>
            </a:r>
            <a:r>
              <a:rPr lang="en-US" dirty="0"/>
              <a:t>the existence of the corals. </a:t>
            </a:r>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1354372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One main factor that can work against growth and survival corals is changes of temperatures </a:t>
            </a:r>
            <a:r>
              <a:rPr lang="en-US" dirty="0" smtClean="0"/>
              <a:t>levels</a:t>
            </a:r>
          </a:p>
          <a:p>
            <a:r>
              <a:rPr lang="en-US" dirty="0" smtClean="0"/>
              <a:t>The</a:t>
            </a:r>
            <a:r>
              <a:rPr lang="en-US" dirty="0" smtClean="0"/>
              <a:t> </a:t>
            </a:r>
            <a:r>
              <a:rPr lang="en-US" dirty="0"/>
              <a:t>changes in the levels of temperature in the ocean are similar to those </a:t>
            </a:r>
            <a:r>
              <a:rPr lang="en-US" dirty="0" smtClean="0"/>
              <a:t>outside</a:t>
            </a:r>
          </a:p>
          <a:p>
            <a:r>
              <a:rPr lang="en-US" dirty="0" smtClean="0"/>
              <a:t> This means that </a:t>
            </a:r>
            <a:r>
              <a:rPr lang="en-US" dirty="0"/>
              <a:t>ocean, most species of the corals have adapted to this </a:t>
            </a:r>
            <a:r>
              <a:rPr lang="en-US" dirty="0" smtClean="0"/>
              <a:t>nature</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p>
          <a:p>
            <a:r>
              <a:rPr lang="en-US" dirty="0" smtClean="0"/>
              <a:t> </a:t>
            </a:r>
            <a:r>
              <a:rPr lang="en-US" dirty="0"/>
              <a:t>Most coral species existing at Aqaba </a:t>
            </a:r>
            <a:endParaRPr lang="en-US" dirty="0" smtClean="0"/>
          </a:p>
          <a:p>
            <a:r>
              <a:rPr lang="en-US" dirty="0" smtClean="0"/>
              <a:t>Aqaba is </a:t>
            </a:r>
            <a:r>
              <a:rPr lang="en-US" dirty="0" smtClean="0"/>
              <a:t>where </a:t>
            </a:r>
            <a:r>
              <a:rPr lang="en-US" dirty="0"/>
              <a:t>this research was carried </a:t>
            </a:r>
            <a:r>
              <a:rPr lang="en-US" dirty="0" smtClean="0"/>
              <a:t>out </a:t>
            </a:r>
          </a:p>
          <a:p>
            <a:r>
              <a:rPr lang="en-US" dirty="0" smtClean="0"/>
              <a:t>In Aqaba  species of coral </a:t>
            </a:r>
            <a:r>
              <a:rPr lang="en-US" dirty="0" smtClean="0"/>
              <a:t>can </a:t>
            </a:r>
            <a:r>
              <a:rPr lang="en-US" dirty="0"/>
              <a:t>survive seven degrees Celsius above the summer </a:t>
            </a:r>
            <a:r>
              <a:rPr lang="en-US" dirty="0" smtClean="0"/>
              <a:t>temperatures</a:t>
            </a:r>
            <a:endParaRPr lang="en-US" dirty="0"/>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3908745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smtClean="0"/>
              <a:t>There are more sources of reefs a</a:t>
            </a:r>
            <a:r>
              <a:rPr lang="en-US" dirty="0" smtClean="0"/>
              <a:t>part </a:t>
            </a:r>
            <a:r>
              <a:rPr lang="en-US" dirty="0"/>
              <a:t>from the above discussed sources of stress for coral </a:t>
            </a:r>
            <a:r>
              <a:rPr lang="en-US" dirty="0" smtClean="0"/>
              <a:t>reefs like stressors </a:t>
            </a:r>
          </a:p>
          <a:p>
            <a:r>
              <a:rPr lang="en-US" dirty="0" smtClean="0"/>
              <a:t> The </a:t>
            </a:r>
            <a:r>
              <a:rPr lang="en-US" dirty="0"/>
              <a:t>stressors are a special kind of bacterial that inhabit on the surface of the </a:t>
            </a:r>
            <a:r>
              <a:rPr lang="en-US" dirty="0" smtClean="0"/>
              <a:t>corals</a:t>
            </a:r>
          </a:p>
          <a:p>
            <a:r>
              <a:rPr lang="en-US" dirty="0" smtClean="0"/>
              <a:t> </a:t>
            </a:r>
            <a:r>
              <a:rPr lang="en-US" dirty="0"/>
              <a:t>These bacteria exist in </a:t>
            </a:r>
            <a:r>
              <a:rPr lang="en-US" dirty="0" smtClean="0"/>
              <a:t>communities</a:t>
            </a:r>
          </a:p>
          <a:p>
            <a:r>
              <a:rPr lang="en-US" dirty="0" smtClean="0"/>
              <a:t>Such bacteria </a:t>
            </a:r>
            <a:r>
              <a:rPr lang="en-US" dirty="0" smtClean="0"/>
              <a:t>tend </a:t>
            </a:r>
            <a:r>
              <a:rPr lang="en-US" dirty="0"/>
              <a:t>to behave like the corals for them to </a:t>
            </a:r>
            <a:r>
              <a:rPr lang="en-US" dirty="0" smtClean="0"/>
              <a:t>survive</a:t>
            </a:r>
          </a:p>
          <a:p>
            <a:r>
              <a:rPr lang="en-US" dirty="0" smtClean="0"/>
              <a:t> </a:t>
            </a:r>
            <a:r>
              <a:rPr lang="en-US" dirty="0"/>
              <a:t>When </a:t>
            </a:r>
            <a:r>
              <a:rPr lang="en-US" dirty="0" smtClean="0"/>
              <a:t> </a:t>
            </a:r>
            <a:r>
              <a:rPr lang="en-US" dirty="0"/>
              <a:t>conditions are stable and suitable for these bacterial communities, they co-exist </a:t>
            </a:r>
            <a:r>
              <a:rPr lang="en-US" dirty="0" smtClean="0"/>
              <a:t>harmoniously </a:t>
            </a:r>
            <a:r>
              <a:rPr lang="en-US" dirty="0"/>
              <a:t>with the </a:t>
            </a:r>
            <a:r>
              <a:rPr lang="en-US" dirty="0" smtClean="0"/>
              <a:t>corals</a:t>
            </a:r>
          </a:p>
          <a:p>
            <a:r>
              <a:rPr lang="en-US" dirty="0" smtClean="0"/>
              <a:t>The suitable conditions </a:t>
            </a:r>
            <a:r>
              <a:rPr lang="en-US" dirty="0" smtClean="0"/>
              <a:t> </a:t>
            </a:r>
            <a:r>
              <a:rPr lang="en-US" dirty="0"/>
              <a:t>do not harm </a:t>
            </a:r>
            <a:r>
              <a:rPr lang="en-US" dirty="0" smtClean="0"/>
              <a:t>them coral reefs </a:t>
            </a:r>
            <a:endParaRPr lang="en-US" dirty="0" smtClean="0"/>
          </a:p>
          <a:p>
            <a:r>
              <a:rPr lang="en-US" dirty="0" smtClean="0"/>
              <a:t> </a:t>
            </a:r>
            <a:r>
              <a:rPr lang="en-US" dirty="0"/>
              <a:t>In case there are drastic changes of conditions, these bacteria may harm the coral by causing diseases. </a:t>
            </a:r>
          </a:p>
          <a:p>
            <a:endParaRPr lang="en-US" dirty="0"/>
          </a:p>
        </p:txBody>
      </p:sp>
      <p:sp>
        <p:nvSpPr>
          <p:cNvPr id="2" name="Title 1"/>
          <p:cNvSpPr>
            <a:spLocks noGrp="1"/>
          </p:cNvSpPr>
          <p:nvPr>
            <p:ph type="title"/>
          </p:nvPr>
        </p:nvSpPr>
        <p:spPr/>
        <p:txBody>
          <a:bodyPr/>
          <a:lstStyle/>
          <a:p>
            <a:r>
              <a:rPr lang="en-US" dirty="0" smtClean="0"/>
              <a:t>Conclusion </a:t>
            </a:r>
            <a:endParaRPr lang="en-US" dirty="0"/>
          </a:p>
        </p:txBody>
      </p:sp>
    </p:spTree>
    <p:extLst>
      <p:ext uri="{BB962C8B-B14F-4D97-AF65-F5344CB8AC3E}">
        <p14:creationId xmlns:p14="http://schemas.microsoft.com/office/powerpoint/2010/main" val="3551634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Finally is vital for human to be mindful of environment around us </a:t>
            </a:r>
          </a:p>
          <a:p>
            <a:r>
              <a:rPr lang="en-US" dirty="0"/>
              <a:t>Some activities like industrialization and </a:t>
            </a:r>
            <a:r>
              <a:rPr lang="en-US" dirty="0" smtClean="0"/>
              <a:t>urbanization should be well managed and controlled</a:t>
            </a:r>
          </a:p>
          <a:p>
            <a:r>
              <a:rPr lang="en-US" dirty="0" smtClean="0"/>
              <a:t>These activities </a:t>
            </a:r>
            <a:r>
              <a:rPr lang="en-US" dirty="0" smtClean="0"/>
              <a:t> </a:t>
            </a:r>
            <a:r>
              <a:rPr lang="en-US" dirty="0"/>
              <a:t>contribute to dangers in ocean and growth of coral reefs </a:t>
            </a:r>
            <a:endParaRPr lang="en-US" dirty="0" smtClean="0"/>
          </a:p>
          <a:p>
            <a:r>
              <a:rPr lang="en-US" dirty="0" smtClean="0"/>
              <a:t>They can even cause death to</a:t>
            </a:r>
            <a:r>
              <a:rPr lang="en-US" dirty="0" smtClean="0"/>
              <a:t> </a:t>
            </a:r>
            <a:r>
              <a:rPr lang="en-US" dirty="0"/>
              <a:t>marine animals </a:t>
            </a:r>
          </a:p>
          <a:p>
            <a:r>
              <a:rPr lang="en-US" dirty="0"/>
              <a:t>There is a need to control disposal of industrial wastes in water bodies</a:t>
            </a:r>
          </a:p>
          <a:p>
            <a:endParaRPr lang="en-US" dirty="0"/>
          </a:p>
        </p:txBody>
      </p:sp>
      <p:sp>
        <p:nvSpPr>
          <p:cNvPr id="2" name="Title 1"/>
          <p:cNvSpPr>
            <a:spLocks noGrp="1"/>
          </p:cNvSpPr>
          <p:nvPr>
            <p:ph type="title"/>
          </p:nvPr>
        </p:nvSpPr>
        <p:spPr/>
        <p:txBody>
          <a:bodyPr/>
          <a:lstStyle/>
          <a:p>
            <a:r>
              <a:rPr lang="en-US" dirty="0" smtClean="0"/>
              <a:t>Continuation of conclusion </a:t>
            </a:r>
            <a:endParaRPr lang="en-US" dirty="0"/>
          </a:p>
        </p:txBody>
      </p:sp>
    </p:spTree>
    <p:extLst>
      <p:ext uri="{BB962C8B-B14F-4D97-AF65-F5344CB8AC3E}">
        <p14:creationId xmlns:p14="http://schemas.microsoft.com/office/powerpoint/2010/main" val="433457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Emily R. </a:t>
            </a:r>
            <a:r>
              <a:rPr lang="en-US" dirty="0"/>
              <a:t>Halla</a:t>
            </a:r>
            <a:r>
              <a:rPr lang="en-US" dirty="0"/>
              <a:t>, </a:t>
            </a:r>
            <a:r>
              <a:rPr lang="en-US" dirty="0"/>
              <a:t>Erinn</a:t>
            </a:r>
            <a:r>
              <a:rPr lang="en-US" dirty="0"/>
              <a:t> M. </a:t>
            </a:r>
            <a:r>
              <a:rPr lang="en-US" dirty="0"/>
              <a:t>Mullera</a:t>
            </a:r>
            <a:r>
              <a:rPr lang="en-US" dirty="0"/>
              <a:t> , Tamar </a:t>
            </a:r>
            <a:r>
              <a:rPr lang="en-US" dirty="0"/>
              <a:t>Gouletb</a:t>
            </a:r>
            <a:r>
              <a:rPr lang="en-US" dirty="0"/>
              <a:t> , Jessica </a:t>
            </a:r>
            <a:r>
              <a:rPr lang="en-US" dirty="0"/>
              <a:t>Bellworthyc,d</a:t>
            </a:r>
            <a:r>
              <a:rPr lang="en-US" dirty="0"/>
              <a:t> , Kimberly B. Ritchiea,1 , </a:t>
            </a:r>
            <a:r>
              <a:rPr lang="en-US" dirty="0"/>
              <a:t>Maoz</a:t>
            </a:r>
            <a:r>
              <a:rPr lang="en-US" dirty="0"/>
              <a:t> </a:t>
            </a:r>
            <a:r>
              <a:rPr lang="en-US" dirty="0"/>
              <a:t>Finec,d</a:t>
            </a:r>
            <a:r>
              <a:rPr lang="en-US" dirty="0"/>
              <a:t> ( 2018). Eutrophication may compromise the resilience of the Red Sea coral Stylophora </a:t>
            </a:r>
            <a:r>
              <a:rPr lang="en-US" dirty="0"/>
              <a:t>pistillata</a:t>
            </a:r>
            <a:r>
              <a:rPr lang="en-US" dirty="0"/>
              <a:t> to global change.</a:t>
            </a:r>
          </a:p>
        </p:txBody>
      </p:sp>
      <p:sp>
        <p:nvSpPr>
          <p:cNvPr id="2" name="Title 1"/>
          <p:cNvSpPr>
            <a:spLocks noGrp="1"/>
          </p:cNvSpPr>
          <p:nvPr>
            <p:ph type="title"/>
          </p:nvPr>
        </p:nvSpPr>
        <p:spPr/>
        <p:txBody>
          <a:bodyPr/>
          <a:lstStyle/>
          <a:p>
            <a:pPr algn="ctr"/>
            <a:r>
              <a:rPr lang="en-US" dirty="0" smtClean="0"/>
              <a:t>Reference </a:t>
            </a:r>
            <a:endParaRPr lang="en-US" dirty="0"/>
          </a:p>
        </p:txBody>
      </p:sp>
    </p:spTree>
    <p:extLst>
      <p:ext uri="{BB962C8B-B14F-4D97-AF65-F5344CB8AC3E}">
        <p14:creationId xmlns:p14="http://schemas.microsoft.com/office/powerpoint/2010/main" val="185240900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312</TotalTime>
  <Words>3755</Words>
  <Application>Microsoft Office PowerPoint</Application>
  <PresentationFormat>On-screen Show (4:3)</PresentationFormat>
  <Paragraphs>290</Paragraphs>
  <Slides>27</Slides>
  <Notes>26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Hardcover</vt:lpstr>
      <vt:lpstr>Eutrophication and coral reefs in red sea </vt:lpstr>
      <vt:lpstr>Abstract </vt:lpstr>
      <vt:lpstr>Now what are the local stressors compromising ecosystem of coral reefs </vt:lpstr>
      <vt:lpstr>How can we understand impacts of climate change in local eutrophication </vt:lpstr>
      <vt:lpstr>Is it global warming and acidification in ocean that can only lead to compromised resilience for coral reefs </vt:lpstr>
      <vt:lpstr>Is it global warming and acidification in ocean that can only lead to compromised resilience for coral reefs </vt:lpstr>
      <vt:lpstr>What impacts does nutrient have on coral reefs </vt:lpstr>
      <vt:lpstr>Continuation </vt:lpstr>
      <vt:lpstr>Continuation </vt:lpstr>
      <vt:lpstr>Sample experiment </vt:lpstr>
      <vt:lpstr>What did the results reveal </vt:lpstr>
      <vt:lpstr>Measurement of respiration and photosynthesis </vt:lpstr>
      <vt:lpstr>Continuation </vt:lpstr>
      <vt:lpstr>Genetic identity and symbiodinium  </vt:lpstr>
      <vt:lpstr>Discussion </vt:lpstr>
      <vt:lpstr>Continuation </vt:lpstr>
      <vt:lpstr>Continuation </vt:lpstr>
      <vt:lpstr>Continuation </vt:lpstr>
      <vt:lpstr>Continuation </vt:lpstr>
      <vt:lpstr>Continuation </vt:lpstr>
      <vt:lpstr>Continuation </vt:lpstr>
      <vt:lpstr>Continuation </vt:lpstr>
      <vt:lpstr>continuation </vt:lpstr>
      <vt:lpstr>Continuation </vt:lpstr>
      <vt:lpstr>Conclusion </vt:lpstr>
      <vt:lpstr>Continuation of conclusion </vt:lpstr>
      <vt:lpstr>Reference </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dc:title>
  <dc:creator>ismail - [2010]</dc:creator>
  <cp:lastModifiedBy>ismail - [2010]</cp:lastModifiedBy>
  <cp:revision>44</cp:revision>
  <dcterms:created xsi:type="dcterms:W3CDTF">2019-10-25T05:49:14Z</dcterms:created>
  <dcterms:modified xsi:type="dcterms:W3CDTF">2019-10-25T15:26:31Z</dcterms:modified>
</cp:coreProperties>
</file>